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02" r:id="rId1"/>
  </p:sldMasterIdLst>
  <p:sldIdLst>
    <p:sldId id="302" r:id="rId2"/>
    <p:sldId id="265" r:id="rId3"/>
    <p:sldId id="299" r:id="rId4"/>
    <p:sldId id="300" r:id="rId5"/>
    <p:sldId id="301" r:id="rId6"/>
    <p:sldId id="256" r:id="rId7"/>
    <p:sldId id="258" r:id="rId8"/>
    <p:sldId id="259" r:id="rId9"/>
    <p:sldId id="260" r:id="rId10"/>
    <p:sldId id="261" r:id="rId11"/>
    <p:sldId id="262" r:id="rId12"/>
    <p:sldId id="267" r:id="rId13"/>
    <p:sldId id="268" r:id="rId14"/>
    <p:sldId id="272" r:id="rId15"/>
    <p:sldId id="273" r:id="rId16"/>
    <p:sldId id="270" r:id="rId17"/>
    <p:sldId id="269"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 id="305" r:id="rId43"/>
    <p:sldId id="303" r:id="rId44"/>
    <p:sldId id="304" r:id="rId45"/>
    <p:sldId id="306" r:id="rId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umaia Ritu" initials="SR" lastIdx="1" clrIdx="0">
    <p:extLst>
      <p:ext uri="{19B8F6BF-5375-455C-9EA6-DF929625EA0E}">
        <p15:presenceInfo xmlns:p15="http://schemas.microsoft.com/office/powerpoint/2012/main" userId="290dd5e95dfc9f27"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0" d="100"/>
          <a:sy n="80" d="100"/>
        </p:scale>
        <p:origin x="782"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commentAuthors" Target="commentAuthors.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CC2F49-C2F1-4191-1CDB-C8820EFBCC1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D487F23-8531-601D-0E20-F40CC7467D5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DB108ED-DEAF-9110-2055-05CC0604A854}"/>
              </a:ext>
            </a:extLst>
          </p:cNvPr>
          <p:cNvSpPr>
            <a:spLocks noGrp="1"/>
          </p:cNvSpPr>
          <p:nvPr>
            <p:ph type="dt" sz="half" idx="10"/>
          </p:nvPr>
        </p:nvSpPr>
        <p:spPr/>
        <p:txBody>
          <a:bodyPr/>
          <a:lstStyle/>
          <a:p>
            <a:fld id="{81877C97-9E47-405F-834F-CEDAAB30435F}" type="datetimeFigureOut">
              <a:rPr lang="en-US" smtClean="0"/>
              <a:t>8/21/2023</a:t>
            </a:fld>
            <a:endParaRPr lang="en-US"/>
          </a:p>
        </p:txBody>
      </p:sp>
      <p:sp>
        <p:nvSpPr>
          <p:cNvPr id="5" name="Footer Placeholder 4">
            <a:extLst>
              <a:ext uri="{FF2B5EF4-FFF2-40B4-BE49-F238E27FC236}">
                <a16:creationId xmlns:a16="http://schemas.microsoft.com/office/drawing/2014/main" id="{A3AC6934-7EEB-B558-CC7B-A9049EC85BA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D967476-9E0E-B304-8230-5759727A3611}"/>
              </a:ext>
            </a:extLst>
          </p:cNvPr>
          <p:cNvSpPr>
            <a:spLocks noGrp="1"/>
          </p:cNvSpPr>
          <p:nvPr>
            <p:ph type="sldNum" sz="quarter" idx="12"/>
          </p:nvPr>
        </p:nvSpPr>
        <p:spPr/>
        <p:txBody>
          <a:bodyPr/>
          <a:lstStyle/>
          <a:p>
            <a:fld id="{5D6236D4-2E74-4DBB-B03B-66E648C86A82}" type="slidenum">
              <a:rPr lang="en-US" smtClean="0"/>
              <a:t>‹#›</a:t>
            </a:fld>
            <a:endParaRPr lang="en-US"/>
          </a:p>
        </p:txBody>
      </p:sp>
    </p:spTree>
    <p:extLst>
      <p:ext uri="{BB962C8B-B14F-4D97-AF65-F5344CB8AC3E}">
        <p14:creationId xmlns:p14="http://schemas.microsoft.com/office/powerpoint/2010/main" val="34319453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F992F5-70DB-049F-6334-BD39542BC3C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0FA35DE-8960-856D-5D9D-5937C273E20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30CAB9A-A195-D195-7C97-084D1DD6256F}"/>
              </a:ext>
            </a:extLst>
          </p:cNvPr>
          <p:cNvSpPr>
            <a:spLocks noGrp="1"/>
          </p:cNvSpPr>
          <p:nvPr>
            <p:ph type="dt" sz="half" idx="10"/>
          </p:nvPr>
        </p:nvSpPr>
        <p:spPr/>
        <p:txBody>
          <a:bodyPr/>
          <a:lstStyle/>
          <a:p>
            <a:fld id="{81877C97-9E47-405F-834F-CEDAAB30435F}" type="datetimeFigureOut">
              <a:rPr lang="en-US" smtClean="0"/>
              <a:t>8/21/2023</a:t>
            </a:fld>
            <a:endParaRPr lang="en-US"/>
          </a:p>
        </p:txBody>
      </p:sp>
      <p:sp>
        <p:nvSpPr>
          <p:cNvPr id="5" name="Footer Placeholder 4">
            <a:extLst>
              <a:ext uri="{FF2B5EF4-FFF2-40B4-BE49-F238E27FC236}">
                <a16:creationId xmlns:a16="http://schemas.microsoft.com/office/drawing/2014/main" id="{E3C95B65-E5B7-CBD3-F6B5-20E49863F9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30AAF81-E999-8420-BDC7-51A53BB3FCBC}"/>
              </a:ext>
            </a:extLst>
          </p:cNvPr>
          <p:cNvSpPr>
            <a:spLocks noGrp="1"/>
          </p:cNvSpPr>
          <p:nvPr>
            <p:ph type="sldNum" sz="quarter" idx="12"/>
          </p:nvPr>
        </p:nvSpPr>
        <p:spPr/>
        <p:txBody>
          <a:bodyPr/>
          <a:lstStyle/>
          <a:p>
            <a:fld id="{5D6236D4-2E74-4DBB-B03B-66E648C86A82}" type="slidenum">
              <a:rPr lang="en-US" smtClean="0"/>
              <a:t>‹#›</a:t>
            </a:fld>
            <a:endParaRPr lang="en-US"/>
          </a:p>
        </p:txBody>
      </p:sp>
    </p:spTree>
    <p:extLst>
      <p:ext uri="{BB962C8B-B14F-4D97-AF65-F5344CB8AC3E}">
        <p14:creationId xmlns:p14="http://schemas.microsoft.com/office/powerpoint/2010/main" val="33503101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F826516-9F34-018D-2DD5-13064B9B606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6245250-27CE-B539-1BDD-5C0615BFFB2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280CC14-B008-98B9-2845-8430A6AE740B}"/>
              </a:ext>
            </a:extLst>
          </p:cNvPr>
          <p:cNvSpPr>
            <a:spLocks noGrp="1"/>
          </p:cNvSpPr>
          <p:nvPr>
            <p:ph type="dt" sz="half" idx="10"/>
          </p:nvPr>
        </p:nvSpPr>
        <p:spPr/>
        <p:txBody>
          <a:bodyPr/>
          <a:lstStyle/>
          <a:p>
            <a:fld id="{81877C97-9E47-405F-834F-CEDAAB30435F}" type="datetimeFigureOut">
              <a:rPr lang="en-US" smtClean="0"/>
              <a:t>8/21/2023</a:t>
            </a:fld>
            <a:endParaRPr lang="en-US"/>
          </a:p>
        </p:txBody>
      </p:sp>
      <p:sp>
        <p:nvSpPr>
          <p:cNvPr id="5" name="Footer Placeholder 4">
            <a:extLst>
              <a:ext uri="{FF2B5EF4-FFF2-40B4-BE49-F238E27FC236}">
                <a16:creationId xmlns:a16="http://schemas.microsoft.com/office/drawing/2014/main" id="{3A5B244C-46C4-BEBB-0185-2FED3124764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6B4F35B-9F74-52C6-A459-A7E99133F1AF}"/>
              </a:ext>
            </a:extLst>
          </p:cNvPr>
          <p:cNvSpPr>
            <a:spLocks noGrp="1"/>
          </p:cNvSpPr>
          <p:nvPr>
            <p:ph type="sldNum" sz="quarter" idx="12"/>
          </p:nvPr>
        </p:nvSpPr>
        <p:spPr/>
        <p:txBody>
          <a:bodyPr/>
          <a:lstStyle/>
          <a:p>
            <a:fld id="{5D6236D4-2E74-4DBB-B03B-66E648C86A82}" type="slidenum">
              <a:rPr lang="en-US" smtClean="0"/>
              <a:t>‹#›</a:t>
            </a:fld>
            <a:endParaRPr lang="en-US"/>
          </a:p>
        </p:txBody>
      </p:sp>
    </p:spTree>
    <p:extLst>
      <p:ext uri="{BB962C8B-B14F-4D97-AF65-F5344CB8AC3E}">
        <p14:creationId xmlns:p14="http://schemas.microsoft.com/office/powerpoint/2010/main" val="10435506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1877C97-9E47-405F-834F-CEDAAB30435F}" type="datetimeFigureOut">
              <a:rPr lang="en-US" smtClean="0"/>
              <a:t>8/21/2023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6236D4-2E74-4DBB-B03B-66E648C86A82}" type="slidenum">
              <a:rPr lang="en-US" smtClean="0"/>
              <a:t>‹#›</a:t>
            </a:fld>
            <a:endParaRPr lang="en-US"/>
          </a:p>
        </p:txBody>
      </p:sp>
    </p:spTree>
    <p:extLst>
      <p:ext uri="{BB962C8B-B14F-4D97-AF65-F5344CB8AC3E}">
        <p14:creationId xmlns:p14="http://schemas.microsoft.com/office/powerpoint/2010/main" val="33274375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E9EF0-260B-3DF4-E025-752BEB054F5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315D5CC-20F6-7465-DA6D-2BAB4E77C2D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1FC6CE8-1B5B-6F94-2704-5425D0794E02}"/>
              </a:ext>
            </a:extLst>
          </p:cNvPr>
          <p:cNvSpPr>
            <a:spLocks noGrp="1"/>
          </p:cNvSpPr>
          <p:nvPr>
            <p:ph type="dt" sz="half" idx="10"/>
          </p:nvPr>
        </p:nvSpPr>
        <p:spPr/>
        <p:txBody>
          <a:bodyPr/>
          <a:lstStyle/>
          <a:p>
            <a:fld id="{81877C97-9E47-405F-834F-CEDAAB30435F}" type="datetimeFigureOut">
              <a:rPr lang="en-US" smtClean="0"/>
              <a:t>8/21/2023</a:t>
            </a:fld>
            <a:endParaRPr lang="en-US"/>
          </a:p>
        </p:txBody>
      </p:sp>
      <p:sp>
        <p:nvSpPr>
          <p:cNvPr id="5" name="Footer Placeholder 4">
            <a:extLst>
              <a:ext uri="{FF2B5EF4-FFF2-40B4-BE49-F238E27FC236}">
                <a16:creationId xmlns:a16="http://schemas.microsoft.com/office/drawing/2014/main" id="{D690689A-946D-4975-F7F3-0E1B2DE7C80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8710AFD-D6CB-5F4A-7AAE-24A2BB241906}"/>
              </a:ext>
            </a:extLst>
          </p:cNvPr>
          <p:cNvSpPr>
            <a:spLocks noGrp="1"/>
          </p:cNvSpPr>
          <p:nvPr>
            <p:ph type="sldNum" sz="quarter" idx="12"/>
          </p:nvPr>
        </p:nvSpPr>
        <p:spPr/>
        <p:txBody>
          <a:bodyPr/>
          <a:lstStyle/>
          <a:p>
            <a:fld id="{5D6236D4-2E74-4DBB-B03B-66E648C86A82}" type="slidenum">
              <a:rPr lang="en-US" smtClean="0"/>
              <a:t>‹#›</a:t>
            </a:fld>
            <a:endParaRPr lang="en-US"/>
          </a:p>
        </p:txBody>
      </p:sp>
    </p:spTree>
    <p:extLst>
      <p:ext uri="{BB962C8B-B14F-4D97-AF65-F5344CB8AC3E}">
        <p14:creationId xmlns:p14="http://schemas.microsoft.com/office/powerpoint/2010/main" val="38169375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7B3F6C-5C8F-E8F6-694A-756BD91AA97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FC3A8F9-FEA9-AE81-8F9C-6B661E9A3FB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6559248-29ED-490E-2B05-A66757E60F19}"/>
              </a:ext>
            </a:extLst>
          </p:cNvPr>
          <p:cNvSpPr>
            <a:spLocks noGrp="1"/>
          </p:cNvSpPr>
          <p:nvPr>
            <p:ph type="dt" sz="half" idx="10"/>
          </p:nvPr>
        </p:nvSpPr>
        <p:spPr/>
        <p:txBody>
          <a:bodyPr/>
          <a:lstStyle/>
          <a:p>
            <a:fld id="{81877C97-9E47-405F-834F-CEDAAB30435F}" type="datetimeFigureOut">
              <a:rPr lang="en-US" smtClean="0"/>
              <a:t>8/21/2023</a:t>
            </a:fld>
            <a:endParaRPr lang="en-US"/>
          </a:p>
        </p:txBody>
      </p:sp>
      <p:sp>
        <p:nvSpPr>
          <p:cNvPr id="5" name="Footer Placeholder 4">
            <a:extLst>
              <a:ext uri="{FF2B5EF4-FFF2-40B4-BE49-F238E27FC236}">
                <a16:creationId xmlns:a16="http://schemas.microsoft.com/office/drawing/2014/main" id="{9D4F5FB2-F37F-5277-DFBB-7DCB7542E22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D53F78F-F020-C5E2-D7AD-7DD4DB0D65E8}"/>
              </a:ext>
            </a:extLst>
          </p:cNvPr>
          <p:cNvSpPr>
            <a:spLocks noGrp="1"/>
          </p:cNvSpPr>
          <p:nvPr>
            <p:ph type="sldNum" sz="quarter" idx="12"/>
          </p:nvPr>
        </p:nvSpPr>
        <p:spPr/>
        <p:txBody>
          <a:bodyPr/>
          <a:lstStyle/>
          <a:p>
            <a:fld id="{5D6236D4-2E74-4DBB-B03B-66E648C86A82}" type="slidenum">
              <a:rPr lang="en-US" smtClean="0"/>
              <a:t>‹#›</a:t>
            </a:fld>
            <a:endParaRPr lang="en-US"/>
          </a:p>
        </p:txBody>
      </p:sp>
    </p:spTree>
    <p:extLst>
      <p:ext uri="{BB962C8B-B14F-4D97-AF65-F5344CB8AC3E}">
        <p14:creationId xmlns:p14="http://schemas.microsoft.com/office/powerpoint/2010/main" val="36740890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CE4918-4755-A982-BA84-9029A8BF8F1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420FADF-A34B-61C5-E574-79BC6DEA370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127E0D6-7ED6-429C-A2C4-38ED2BA9427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23EA7F5-4A4E-C1AD-1E87-7EB7B95A0101}"/>
              </a:ext>
            </a:extLst>
          </p:cNvPr>
          <p:cNvSpPr>
            <a:spLocks noGrp="1"/>
          </p:cNvSpPr>
          <p:nvPr>
            <p:ph type="dt" sz="half" idx="10"/>
          </p:nvPr>
        </p:nvSpPr>
        <p:spPr/>
        <p:txBody>
          <a:bodyPr/>
          <a:lstStyle/>
          <a:p>
            <a:fld id="{81877C97-9E47-405F-834F-CEDAAB30435F}" type="datetimeFigureOut">
              <a:rPr lang="en-US" smtClean="0"/>
              <a:t>8/21/2023</a:t>
            </a:fld>
            <a:endParaRPr lang="en-US"/>
          </a:p>
        </p:txBody>
      </p:sp>
      <p:sp>
        <p:nvSpPr>
          <p:cNvPr id="6" name="Footer Placeholder 5">
            <a:extLst>
              <a:ext uri="{FF2B5EF4-FFF2-40B4-BE49-F238E27FC236}">
                <a16:creationId xmlns:a16="http://schemas.microsoft.com/office/drawing/2014/main" id="{F1B3597A-7EE4-0469-9A5C-8EF7A73A7C6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EAD948B-D8C3-9710-6F9B-229E210CA446}"/>
              </a:ext>
            </a:extLst>
          </p:cNvPr>
          <p:cNvSpPr>
            <a:spLocks noGrp="1"/>
          </p:cNvSpPr>
          <p:nvPr>
            <p:ph type="sldNum" sz="quarter" idx="12"/>
          </p:nvPr>
        </p:nvSpPr>
        <p:spPr/>
        <p:txBody>
          <a:bodyPr/>
          <a:lstStyle/>
          <a:p>
            <a:fld id="{5D6236D4-2E74-4DBB-B03B-66E648C86A82}" type="slidenum">
              <a:rPr lang="en-US" smtClean="0"/>
              <a:t>‹#›</a:t>
            </a:fld>
            <a:endParaRPr lang="en-US"/>
          </a:p>
        </p:txBody>
      </p:sp>
    </p:spTree>
    <p:extLst>
      <p:ext uri="{BB962C8B-B14F-4D97-AF65-F5344CB8AC3E}">
        <p14:creationId xmlns:p14="http://schemas.microsoft.com/office/powerpoint/2010/main" val="33298673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F3740A-6070-2EB2-71EE-BEC01D6BCF9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A4CAAD2-3F25-0A52-1F2B-74EA2318A10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2BA416D-3062-901D-57D1-C1533AF704D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3D57783-AAF1-C36B-6FCF-909F24CA9CE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BB1CFCB-05BC-2DCF-421D-CF5D278BCC3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15DEECB-EFF4-BDEE-2E60-16FD21DADFA1}"/>
              </a:ext>
            </a:extLst>
          </p:cNvPr>
          <p:cNvSpPr>
            <a:spLocks noGrp="1"/>
          </p:cNvSpPr>
          <p:nvPr>
            <p:ph type="dt" sz="half" idx="10"/>
          </p:nvPr>
        </p:nvSpPr>
        <p:spPr/>
        <p:txBody>
          <a:bodyPr/>
          <a:lstStyle/>
          <a:p>
            <a:fld id="{81877C97-9E47-405F-834F-CEDAAB30435F}" type="datetimeFigureOut">
              <a:rPr lang="en-US" smtClean="0"/>
              <a:t>8/21/2023</a:t>
            </a:fld>
            <a:endParaRPr lang="en-US"/>
          </a:p>
        </p:txBody>
      </p:sp>
      <p:sp>
        <p:nvSpPr>
          <p:cNvPr id="8" name="Footer Placeholder 7">
            <a:extLst>
              <a:ext uri="{FF2B5EF4-FFF2-40B4-BE49-F238E27FC236}">
                <a16:creationId xmlns:a16="http://schemas.microsoft.com/office/drawing/2014/main" id="{D718A289-91C7-5498-3555-957B24874CB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B6B3AF2-C5B1-15EA-60DF-D4DC2402EF9B}"/>
              </a:ext>
            </a:extLst>
          </p:cNvPr>
          <p:cNvSpPr>
            <a:spLocks noGrp="1"/>
          </p:cNvSpPr>
          <p:nvPr>
            <p:ph type="sldNum" sz="quarter" idx="12"/>
          </p:nvPr>
        </p:nvSpPr>
        <p:spPr/>
        <p:txBody>
          <a:bodyPr/>
          <a:lstStyle/>
          <a:p>
            <a:fld id="{5D6236D4-2E74-4DBB-B03B-66E648C86A82}" type="slidenum">
              <a:rPr lang="en-US" smtClean="0"/>
              <a:t>‹#›</a:t>
            </a:fld>
            <a:endParaRPr lang="en-US"/>
          </a:p>
        </p:txBody>
      </p:sp>
    </p:spTree>
    <p:extLst>
      <p:ext uri="{BB962C8B-B14F-4D97-AF65-F5344CB8AC3E}">
        <p14:creationId xmlns:p14="http://schemas.microsoft.com/office/powerpoint/2010/main" val="20704256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B6BC73-2C20-1AB1-09B5-ED65E5CD133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67455A5-C7C8-4B22-E6B8-B76ED576EA72}"/>
              </a:ext>
            </a:extLst>
          </p:cNvPr>
          <p:cNvSpPr>
            <a:spLocks noGrp="1"/>
          </p:cNvSpPr>
          <p:nvPr>
            <p:ph type="dt" sz="half" idx="10"/>
          </p:nvPr>
        </p:nvSpPr>
        <p:spPr/>
        <p:txBody>
          <a:bodyPr/>
          <a:lstStyle/>
          <a:p>
            <a:fld id="{81877C97-9E47-405F-834F-CEDAAB30435F}" type="datetimeFigureOut">
              <a:rPr lang="en-US" smtClean="0"/>
              <a:t>8/21/2023</a:t>
            </a:fld>
            <a:endParaRPr lang="en-US"/>
          </a:p>
        </p:txBody>
      </p:sp>
      <p:sp>
        <p:nvSpPr>
          <p:cNvPr id="4" name="Footer Placeholder 3">
            <a:extLst>
              <a:ext uri="{FF2B5EF4-FFF2-40B4-BE49-F238E27FC236}">
                <a16:creationId xmlns:a16="http://schemas.microsoft.com/office/drawing/2014/main" id="{474DA9F3-1BFF-90C3-F389-9F56BC2C850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53C0A3C-2E55-8C1B-BF32-749F8053DA61}"/>
              </a:ext>
            </a:extLst>
          </p:cNvPr>
          <p:cNvSpPr>
            <a:spLocks noGrp="1"/>
          </p:cNvSpPr>
          <p:nvPr>
            <p:ph type="sldNum" sz="quarter" idx="12"/>
          </p:nvPr>
        </p:nvSpPr>
        <p:spPr/>
        <p:txBody>
          <a:bodyPr/>
          <a:lstStyle/>
          <a:p>
            <a:fld id="{5D6236D4-2E74-4DBB-B03B-66E648C86A82}" type="slidenum">
              <a:rPr lang="en-US" smtClean="0"/>
              <a:t>‹#›</a:t>
            </a:fld>
            <a:endParaRPr lang="en-US"/>
          </a:p>
        </p:txBody>
      </p:sp>
    </p:spTree>
    <p:extLst>
      <p:ext uri="{BB962C8B-B14F-4D97-AF65-F5344CB8AC3E}">
        <p14:creationId xmlns:p14="http://schemas.microsoft.com/office/powerpoint/2010/main" val="26111718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0C2B3B8-1088-7B14-24FE-85A98F3A6867}"/>
              </a:ext>
            </a:extLst>
          </p:cNvPr>
          <p:cNvSpPr>
            <a:spLocks noGrp="1"/>
          </p:cNvSpPr>
          <p:nvPr>
            <p:ph type="dt" sz="half" idx="10"/>
          </p:nvPr>
        </p:nvSpPr>
        <p:spPr/>
        <p:txBody>
          <a:bodyPr/>
          <a:lstStyle/>
          <a:p>
            <a:fld id="{81877C97-9E47-405F-834F-CEDAAB30435F}" type="datetimeFigureOut">
              <a:rPr lang="en-US" smtClean="0"/>
              <a:t>8/21/2023</a:t>
            </a:fld>
            <a:endParaRPr lang="en-US"/>
          </a:p>
        </p:txBody>
      </p:sp>
      <p:sp>
        <p:nvSpPr>
          <p:cNvPr id="3" name="Footer Placeholder 2">
            <a:extLst>
              <a:ext uri="{FF2B5EF4-FFF2-40B4-BE49-F238E27FC236}">
                <a16:creationId xmlns:a16="http://schemas.microsoft.com/office/drawing/2014/main" id="{8FEFADE4-CB0F-6E76-6581-D946513AF51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14EB901-E72B-C643-92FF-97AEF3776513}"/>
              </a:ext>
            </a:extLst>
          </p:cNvPr>
          <p:cNvSpPr>
            <a:spLocks noGrp="1"/>
          </p:cNvSpPr>
          <p:nvPr>
            <p:ph type="sldNum" sz="quarter" idx="12"/>
          </p:nvPr>
        </p:nvSpPr>
        <p:spPr/>
        <p:txBody>
          <a:bodyPr/>
          <a:lstStyle/>
          <a:p>
            <a:fld id="{5D6236D4-2E74-4DBB-B03B-66E648C86A82}" type="slidenum">
              <a:rPr lang="en-US" smtClean="0"/>
              <a:t>‹#›</a:t>
            </a:fld>
            <a:endParaRPr lang="en-US"/>
          </a:p>
        </p:txBody>
      </p:sp>
    </p:spTree>
    <p:extLst>
      <p:ext uri="{BB962C8B-B14F-4D97-AF65-F5344CB8AC3E}">
        <p14:creationId xmlns:p14="http://schemas.microsoft.com/office/powerpoint/2010/main" val="32271043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287CFA-B14C-51CE-B1A3-D9485CAA79E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506B1B0-C522-AC2E-33C2-C84DAC8E54E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9351A12-6B62-83AA-0FB4-60EBBF35D16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13440AF-C381-D815-7D16-642D178D4666}"/>
              </a:ext>
            </a:extLst>
          </p:cNvPr>
          <p:cNvSpPr>
            <a:spLocks noGrp="1"/>
          </p:cNvSpPr>
          <p:nvPr>
            <p:ph type="dt" sz="half" idx="10"/>
          </p:nvPr>
        </p:nvSpPr>
        <p:spPr/>
        <p:txBody>
          <a:bodyPr/>
          <a:lstStyle/>
          <a:p>
            <a:fld id="{81877C97-9E47-405F-834F-CEDAAB30435F}" type="datetimeFigureOut">
              <a:rPr lang="en-US" smtClean="0"/>
              <a:t>8/21/2023</a:t>
            </a:fld>
            <a:endParaRPr lang="en-US"/>
          </a:p>
        </p:txBody>
      </p:sp>
      <p:sp>
        <p:nvSpPr>
          <p:cNvPr id="6" name="Footer Placeholder 5">
            <a:extLst>
              <a:ext uri="{FF2B5EF4-FFF2-40B4-BE49-F238E27FC236}">
                <a16:creationId xmlns:a16="http://schemas.microsoft.com/office/drawing/2014/main" id="{31EB7898-8FE9-630E-26B6-83D986435F6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2845D45-E392-3352-B118-DC0092AABED0}"/>
              </a:ext>
            </a:extLst>
          </p:cNvPr>
          <p:cNvSpPr>
            <a:spLocks noGrp="1"/>
          </p:cNvSpPr>
          <p:nvPr>
            <p:ph type="sldNum" sz="quarter" idx="12"/>
          </p:nvPr>
        </p:nvSpPr>
        <p:spPr/>
        <p:txBody>
          <a:bodyPr/>
          <a:lstStyle/>
          <a:p>
            <a:fld id="{5D6236D4-2E74-4DBB-B03B-66E648C86A82}" type="slidenum">
              <a:rPr lang="en-US" smtClean="0"/>
              <a:t>‹#›</a:t>
            </a:fld>
            <a:endParaRPr lang="en-US"/>
          </a:p>
        </p:txBody>
      </p:sp>
    </p:spTree>
    <p:extLst>
      <p:ext uri="{BB962C8B-B14F-4D97-AF65-F5344CB8AC3E}">
        <p14:creationId xmlns:p14="http://schemas.microsoft.com/office/powerpoint/2010/main" val="9455859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38C681-98D3-4A3D-36E9-B4CEB708E47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BD136AE-BF03-66D0-FC23-5997F739E80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05CD17C-6663-CFFC-3613-984DE824167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8409329-0505-7EE0-8DC6-F8C20A2201D3}"/>
              </a:ext>
            </a:extLst>
          </p:cNvPr>
          <p:cNvSpPr>
            <a:spLocks noGrp="1"/>
          </p:cNvSpPr>
          <p:nvPr>
            <p:ph type="dt" sz="half" idx="10"/>
          </p:nvPr>
        </p:nvSpPr>
        <p:spPr/>
        <p:txBody>
          <a:bodyPr/>
          <a:lstStyle/>
          <a:p>
            <a:fld id="{81877C97-9E47-405F-834F-CEDAAB30435F}" type="datetimeFigureOut">
              <a:rPr lang="en-US" smtClean="0"/>
              <a:t>8/21/2023</a:t>
            </a:fld>
            <a:endParaRPr lang="en-US"/>
          </a:p>
        </p:txBody>
      </p:sp>
      <p:sp>
        <p:nvSpPr>
          <p:cNvPr id="6" name="Footer Placeholder 5">
            <a:extLst>
              <a:ext uri="{FF2B5EF4-FFF2-40B4-BE49-F238E27FC236}">
                <a16:creationId xmlns:a16="http://schemas.microsoft.com/office/drawing/2014/main" id="{3F0185C1-0DEE-B1F2-19AE-4DE0182E201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CDC3359-6F7D-6882-19A0-35B21EB96386}"/>
              </a:ext>
            </a:extLst>
          </p:cNvPr>
          <p:cNvSpPr>
            <a:spLocks noGrp="1"/>
          </p:cNvSpPr>
          <p:nvPr>
            <p:ph type="sldNum" sz="quarter" idx="12"/>
          </p:nvPr>
        </p:nvSpPr>
        <p:spPr/>
        <p:txBody>
          <a:bodyPr/>
          <a:lstStyle/>
          <a:p>
            <a:fld id="{5D6236D4-2E74-4DBB-B03B-66E648C86A82}" type="slidenum">
              <a:rPr lang="en-US" smtClean="0"/>
              <a:t>‹#›</a:t>
            </a:fld>
            <a:endParaRPr lang="en-US"/>
          </a:p>
        </p:txBody>
      </p:sp>
    </p:spTree>
    <p:extLst>
      <p:ext uri="{BB962C8B-B14F-4D97-AF65-F5344CB8AC3E}">
        <p14:creationId xmlns:p14="http://schemas.microsoft.com/office/powerpoint/2010/main" val="11330909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57B51D-F0E4-23BE-F375-6E75EE0D955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4980772-C5D3-B224-62AD-5722682B4CB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29B9AEA-3220-EE61-3B58-A283438FAF1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1877C97-9E47-405F-834F-CEDAAB30435F}" type="datetimeFigureOut">
              <a:rPr lang="en-US" smtClean="0"/>
              <a:t>8/21/2023</a:t>
            </a:fld>
            <a:endParaRPr lang="en-US"/>
          </a:p>
        </p:txBody>
      </p:sp>
      <p:sp>
        <p:nvSpPr>
          <p:cNvPr id="5" name="Footer Placeholder 4">
            <a:extLst>
              <a:ext uri="{FF2B5EF4-FFF2-40B4-BE49-F238E27FC236}">
                <a16:creationId xmlns:a16="http://schemas.microsoft.com/office/drawing/2014/main" id="{8E2BBAA4-20A8-8364-D1DC-2DC1B151E9F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4C76118-8366-72A8-0CCA-4158DB27735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D6236D4-2E74-4DBB-B03B-66E648C86A82}" type="slidenum">
              <a:rPr lang="en-US" smtClean="0"/>
              <a:t>‹#›</a:t>
            </a:fld>
            <a:endParaRPr lang="en-US"/>
          </a:p>
        </p:txBody>
      </p:sp>
    </p:spTree>
    <p:extLst>
      <p:ext uri="{BB962C8B-B14F-4D97-AF65-F5344CB8AC3E}">
        <p14:creationId xmlns:p14="http://schemas.microsoft.com/office/powerpoint/2010/main" val="297834166"/>
      </p:ext>
    </p:extLst>
  </p:cSld>
  <p:clrMap bg1="lt1" tx1="dk1" bg2="lt2" tx2="dk2" accent1="accent1" accent2="accent2" accent3="accent3" accent4="accent4" accent5="accent5" accent6="accent6" hlink="hlink" folHlink="folHlink"/>
  <p:sldLayoutIdLst>
    <p:sldLayoutId id="2147483803" r:id="rId1"/>
    <p:sldLayoutId id="2147483804" r:id="rId2"/>
    <p:sldLayoutId id="2147483805" r:id="rId3"/>
    <p:sldLayoutId id="2147483806" r:id="rId4"/>
    <p:sldLayoutId id="2147483807" r:id="rId5"/>
    <p:sldLayoutId id="2147483808" r:id="rId6"/>
    <p:sldLayoutId id="2147483809" r:id="rId7"/>
    <p:sldLayoutId id="2147483810" r:id="rId8"/>
    <p:sldLayoutId id="2147483811" r:id="rId9"/>
    <p:sldLayoutId id="2147483812" r:id="rId10"/>
    <p:sldLayoutId id="2147483813" r:id="rId11"/>
    <p:sldLayoutId id="2147483814"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CE0A27-E0CD-E2C8-F24C-2CA0DE2B035C}"/>
              </a:ext>
            </a:extLst>
          </p:cNvPr>
          <p:cNvSpPr>
            <a:spLocks noGrp="1"/>
          </p:cNvSpPr>
          <p:nvPr>
            <p:ph type="title"/>
          </p:nvPr>
        </p:nvSpPr>
        <p:spPr>
          <a:xfrm>
            <a:off x="1862137" y="2695575"/>
            <a:ext cx="8467725" cy="1767681"/>
          </a:xfrm>
        </p:spPr>
        <p:txBody>
          <a:bodyPr>
            <a:noAutofit/>
          </a:bodyPr>
          <a:lstStyle/>
          <a:p>
            <a:pPr algn="ctr">
              <a:lnSpc>
                <a:spcPct val="100000"/>
              </a:lnSpc>
              <a:spcAft>
                <a:spcPts val="130"/>
              </a:spcAft>
            </a:pPr>
            <a:r>
              <a:rPr lang="en-US" sz="6000" dirty="0">
                <a:latin typeface="Aptos Narrow" panose="020B0004020202020204" pitchFamily="34" charset="0"/>
              </a:rPr>
              <a:t>SECURE  CMOS  LOGIC THROUGH  LOGIC ENCRYPTION</a:t>
            </a:r>
          </a:p>
        </p:txBody>
      </p:sp>
    </p:spTree>
    <p:extLst>
      <p:ext uri="{BB962C8B-B14F-4D97-AF65-F5344CB8AC3E}">
        <p14:creationId xmlns:p14="http://schemas.microsoft.com/office/powerpoint/2010/main" val="23746570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F38527-DB95-3567-4CF9-2B1C45F63B14}"/>
              </a:ext>
            </a:extLst>
          </p:cNvPr>
          <p:cNvSpPr>
            <a:spLocks noGrp="1"/>
          </p:cNvSpPr>
          <p:nvPr>
            <p:ph type="title"/>
          </p:nvPr>
        </p:nvSpPr>
        <p:spPr>
          <a:xfrm>
            <a:off x="913775" y="618518"/>
            <a:ext cx="10364451" cy="876908"/>
          </a:xfrm>
        </p:spPr>
        <p:txBody>
          <a:bodyPr/>
          <a:lstStyle/>
          <a:p>
            <a:r>
              <a:rPr lang="en-US" dirty="0"/>
              <a:t>Secure NAND Layout DRC</a:t>
            </a:r>
          </a:p>
        </p:txBody>
      </p:sp>
      <p:pic>
        <p:nvPicPr>
          <p:cNvPr id="4" name="Content Placeholder 3">
            <a:extLst>
              <a:ext uri="{FF2B5EF4-FFF2-40B4-BE49-F238E27FC236}">
                <a16:creationId xmlns:a16="http://schemas.microsoft.com/office/drawing/2014/main" id="{27470209-6318-78ED-827A-032C13B1BC0F}"/>
              </a:ext>
            </a:extLst>
          </p:cNvPr>
          <p:cNvPicPr>
            <a:picLocks noGrp="1" noChangeAspect="1"/>
          </p:cNvPicPr>
          <p:nvPr>
            <p:ph idx="1"/>
          </p:nvPr>
        </p:nvPicPr>
        <p:blipFill>
          <a:blip r:embed="rId2"/>
          <a:stretch>
            <a:fillRect/>
          </a:stretch>
        </p:blipFill>
        <p:spPr>
          <a:xfrm>
            <a:off x="476251" y="1495426"/>
            <a:ext cx="11353800" cy="5038724"/>
          </a:xfrm>
          <a:prstGeom prst="rect">
            <a:avLst/>
          </a:prstGeom>
        </p:spPr>
      </p:pic>
    </p:spTree>
    <p:extLst>
      <p:ext uri="{BB962C8B-B14F-4D97-AF65-F5344CB8AC3E}">
        <p14:creationId xmlns:p14="http://schemas.microsoft.com/office/powerpoint/2010/main" val="27379564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DAE439-527C-359D-749E-8E941C844898}"/>
              </a:ext>
            </a:extLst>
          </p:cNvPr>
          <p:cNvSpPr>
            <a:spLocks noGrp="1"/>
          </p:cNvSpPr>
          <p:nvPr>
            <p:ph type="title"/>
          </p:nvPr>
        </p:nvSpPr>
        <p:spPr>
          <a:xfrm>
            <a:off x="913775" y="257176"/>
            <a:ext cx="10364451" cy="857250"/>
          </a:xfrm>
        </p:spPr>
        <p:txBody>
          <a:bodyPr/>
          <a:lstStyle/>
          <a:p>
            <a:r>
              <a:rPr lang="en-US" dirty="0"/>
              <a:t>Secure NAND Layout LVS</a:t>
            </a:r>
          </a:p>
        </p:txBody>
      </p:sp>
      <p:pic>
        <p:nvPicPr>
          <p:cNvPr id="4" name="Content Placeholder 3">
            <a:extLst>
              <a:ext uri="{FF2B5EF4-FFF2-40B4-BE49-F238E27FC236}">
                <a16:creationId xmlns:a16="http://schemas.microsoft.com/office/drawing/2014/main" id="{F67F56E2-0EF0-734F-FB3A-4027347FF5B9}"/>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95275" y="1114426"/>
            <a:ext cx="11639549" cy="5486399"/>
          </a:xfrm>
          <a:prstGeom prst="rect">
            <a:avLst/>
          </a:prstGeom>
        </p:spPr>
      </p:pic>
    </p:spTree>
    <p:extLst>
      <p:ext uri="{BB962C8B-B14F-4D97-AF65-F5344CB8AC3E}">
        <p14:creationId xmlns:p14="http://schemas.microsoft.com/office/powerpoint/2010/main" val="34271332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53A203-69C6-6F7E-06AC-E145CAC035EF}"/>
              </a:ext>
            </a:extLst>
          </p:cNvPr>
          <p:cNvSpPr>
            <a:spLocks noGrp="1"/>
          </p:cNvSpPr>
          <p:nvPr>
            <p:ph type="title"/>
          </p:nvPr>
        </p:nvSpPr>
        <p:spPr>
          <a:xfrm>
            <a:off x="913775" y="314325"/>
            <a:ext cx="10364451" cy="1114425"/>
          </a:xfrm>
        </p:spPr>
        <p:txBody>
          <a:bodyPr/>
          <a:lstStyle/>
          <a:p>
            <a:r>
              <a:rPr lang="en-US" dirty="0"/>
              <a:t>Secure AND Schematic</a:t>
            </a:r>
          </a:p>
        </p:txBody>
      </p:sp>
      <p:pic>
        <p:nvPicPr>
          <p:cNvPr id="4" name="Content Placeholder 3">
            <a:extLst>
              <a:ext uri="{FF2B5EF4-FFF2-40B4-BE49-F238E27FC236}">
                <a16:creationId xmlns:a16="http://schemas.microsoft.com/office/drawing/2014/main" id="{60545E49-8F27-257B-7C07-98759695F89E}"/>
              </a:ext>
            </a:extLst>
          </p:cNvPr>
          <p:cNvPicPr>
            <a:picLocks noGrp="1" noChangeAspect="1"/>
          </p:cNvPicPr>
          <p:nvPr>
            <p:ph idx="1"/>
          </p:nvPr>
        </p:nvPicPr>
        <p:blipFill>
          <a:blip r:embed="rId2"/>
          <a:stretch>
            <a:fillRect/>
          </a:stretch>
        </p:blipFill>
        <p:spPr>
          <a:xfrm>
            <a:off x="371475" y="1085850"/>
            <a:ext cx="11449050" cy="5562600"/>
          </a:xfrm>
          <a:prstGeom prst="rect">
            <a:avLst/>
          </a:prstGeom>
        </p:spPr>
      </p:pic>
    </p:spTree>
    <p:extLst>
      <p:ext uri="{BB962C8B-B14F-4D97-AF65-F5344CB8AC3E}">
        <p14:creationId xmlns:p14="http://schemas.microsoft.com/office/powerpoint/2010/main" val="20628920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013731-6098-8C9B-2B01-EDFDC8A1A578}"/>
              </a:ext>
            </a:extLst>
          </p:cNvPr>
          <p:cNvSpPr>
            <a:spLocks noGrp="1"/>
          </p:cNvSpPr>
          <p:nvPr>
            <p:ph type="ctrTitle"/>
          </p:nvPr>
        </p:nvSpPr>
        <p:spPr>
          <a:xfrm>
            <a:off x="1524000" y="521495"/>
            <a:ext cx="9144000" cy="239712"/>
          </a:xfrm>
        </p:spPr>
        <p:txBody>
          <a:bodyPr>
            <a:normAutofit fontScale="90000"/>
          </a:bodyPr>
          <a:lstStyle/>
          <a:p>
            <a:r>
              <a:rPr lang="en-US" sz="3000" dirty="0"/>
              <a:t>Secure AND Waveform and truth table</a:t>
            </a:r>
          </a:p>
        </p:txBody>
      </p:sp>
      <p:sp>
        <p:nvSpPr>
          <p:cNvPr id="6" name="Subtitle 5">
            <a:extLst>
              <a:ext uri="{FF2B5EF4-FFF2-40B4-BE49-F238E27FC236}">
                <a16:creationId xmlns:a16="http://schemas.microsoft.com/office/drawing/2014/main" id="{5123D753-AC21-D966-94C0-82FA8DA02A38}"/>
              </a:ext>
            </a:extLst>
          </p:cNvPr>
          <p:cNvSpPr>
            <a:spLocks noGrp="1"/>
          </p:cNvSpPr>
          <p:nvPr>
            <p:ph type="subTitle" idx="1"/>
          </p:nvPr>
        </p:nvSpPr>
        <p:spPr>
          <a:xfrm>
            <a:off x="1743075" y="5536404"/>
            <a:ext cx="9144000" cy="847725"/>
          </a:xfrm>
        </p:spPr>
        <p:txBody>
          <a:bodyPr>
            <a:normAutofit fontScale="77500" lnSpcReduction="20000"/>
          </a:bodyPr>
          <a:lstStyle/>
          <a:p>
            <a:r>
              <a:rPr lang="en-US" dirty="0"/>
              <a:t>When the logic level of K is 0, we get the output as AND = A.B , which is the expected output of AND gate.</a:t>
            </a:r>
          </a:p>
          <a:p>
            <a:r>
              <a:rPr lang="en-US" dirty="0"/>
              <a:t>Whereas, if K = 1, the output will not provide the expected values of AND gate.</a:t>
            </a:r>
          </a:p>
        </p:txBody>
      </p:sp>
      <p:pic>
        <p:nvPicPr>
          <p:cNvPr id="4" name="Content Placeholder 3">
            <a:extLst>
              <a:ext uri="{FF2B5EF4-FFF2-40B4-BE49-F238E27FC236}">
                <a16:creationId xmlns:a16="http://schemas.microsoft.com/office/drawing/2014/main" id="{5CF436F0-9888-67D5-5190-0259F662CC23}"/>
              </a:ext>
            </a:extLst>
          </p:cNvPr>
          <p:cNvPicPr>
            <a:picLocks noGrp="1" noChangeAspect="1"/>
          </p:cNvPicPr>
          <p:nvPr>
            <p:ph idx="4294967295"/>
          </p:nvPr>
        </p:nvPicPr>
        <p:blipFill>
          <a:blip r:embed="rId2"/>
          <a:stretch>
            <a:fillRect/>
          </a:stretch>
        </p:blipFill>
        <p:spPr>
          <a:xfrm>
            <a:off x="309563" y="1064419"/>
            <a:ext cx="7000875" cy="4019550"/>
          </a:xfrm>
          <a:prstGeom prst="rect">
            <a:avLst/>
          </a:prstGeom>
        </p:spPr>
      </p:pic>
      <p:pic>
        <p:nvPicPr>
          <p:cNvPr id="5" name="Picture 4">
            <a:extLst>
              <a:ext uri="{FF2B5EF4-FFF2-40B4-BE49-F238E27FC236}">
                <a16:creationId xmlns:a16="http://schemas.microsoft.com/office/drawing/2014/main" id="{4D01224D-B7E4-C021-3CC5-FF309265EB9E}"/>
              </a:ext>
            </a:extLst>
          </p:cNvPr>
          <p:cNvPicPr>
            <a:picLocks noChangeAspect="1"/>
          </p:cNvPicPr>
          <p:nvPr/>
        </p:nvPicPr>
        <p:blipFill>
          <a:blip r:embed="rId3"/>
          <a:stretch>
            <a:fillRect/>
          </a:stretch>
        </p:blipFill>
        <p:spPr>
          <a:xfrm>
            <a:off x="7591425" y="1162050"/>
            <a:ext cx="2743200" cy="3305175"/>
          </a:xfrm>
          <a:prstGeom prst="rect">
            <a:avLst/>
          </a:prstGeom>
        </p:spPr>
      </p:pic>
    </p:spTree>
    <p:extLst>
      <p:ext uri="{BB962C8B-B14F-4D97-AF65-F5344CB8AC3E}">
        <p14:creationId xmlns:p14="http://schemas.microsoft.com/office/powerpoint/2010/main" val="7286546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A5DD9C-CB6E-2055-3D14-A04A08DC561F}"/>
              </a:ext>
            </a:extLst>
          </p:cNvPr>
          <p:cNvSpPr>
            <a:spLocks noGrp="1"/>
          </p:cNvSpPr>
          <p:nvPr>
            <p:ph type="title"/>
          </p:nvPr>
        </p:nvSpPr>
        <p:spPr>
          <a:xfrm>
            <a:off x="913775" y="618518"/>
            <a:ext cx="10364451" cy="1105508"/>
          </a:xfrm>
        </p:spPr>
        <p:txBody>
          <a:bodyPr/>
          <a:lstStyle/>
          <a:p>
            <a:r>
              <a:rPr lang="en-US" dirty="0"/>
              <a:t>Secure AND propagation delay</a:t>
            </a:r>
          </a:p>
        </p:txBody>
      </p:sp>
      <p:pic>
        <p:nvPicPr>
          <p:cNvPr id="4" name="Content Placeholder 3">
            <a:extLst>
              <a:ext uri="{FF2B5EF4-FFF2-40B4-BE49-F238E27FC236}">
                <a16:creationId xmlns:a16="http://schemas.microsoft.com/office/drawing/2014/main" id="{B75EA727-3107-1C81-D9AE-73B781BBB675}"/>
              </a:ext>
            </a:extLst>
          </p:cNvPr>
          <p:cNvPicPr>
            <a:picLocks noGrp="1" noChangeAspect="1"/>
          </p:cNvPicPr>
          <p:nvPr>
            <p:ph idx="1"/>
          </p:nvPr>
        </p:nvPicPr>
        <p:blipFill>
          <a:blip r:embed="rId2"/>
          <a:stretch>
            <a:fillRect/>
          </a:stretch>
        </p:blipFill>
        <p:spPr>
          <a:xfrm>
            <a:off x="581025" y="1724027"/>
            <a:ext cx="10772775" cy="4610098"/>
          </a:xfrm>
          <a:prstGeom prst="rect">
            <a:avLst/>
          </a:prstGeom>
        </p:spPr>
      </p:pic>
    </p:spTree>
    <p:extLst>
      <p:ext uri="{BB962C8B-B14F-4D97-AF65-F5344CB8AC3E}">
        <p14:creationId xmlns:p14="http://schemas.microsoft.com/office/powerpoint/2010/main" val="37080189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7DB0F3-68F9-1077-5FA3-837D8F4FF4CA}"/>
              </a:ext>
            </a:extLst>
          </p:cNvPr>
          <p:cNvSpPr>
            <a:spLocks noGrp="1"/>
          </p:cNvSpPr>
          <p:nvPr>
            <p:ph type="title"/>
          </p:nvPr>
        </p:nvSpPr>
        <p:spPr>
          <a:xfrm>
            <a:off x="913775" y="618518"/>
            <a:ext cx="10364451" cy="781658"/>
          </a:xfrm>
        </p:spPr>
        <p:txBody>
          <a:bodyPr/>
          <a:lstStyle/>
          <a:p>
            <a:r>
              <a:rPr lang="en-US" dirty="0"/>
              <a:t>Secure AND Average Power</a:t>
            </a:r>
          </a:p>
        </p:txBody>
      </p:sp>
      <p:pic>
        <p:nvPicPr>
          <p:cNvPr id="4" name="Content Placeholder 3">
            <a:extLst>
              <a:ext uri="{FF2B5EF4-FFF2-40B4-BE49-F238E27FC236}">
                <a16:creationId xmlns:a16="http://schemas.microsoft.com/office/drawing/2014/main" id="{11522B49-F541-C9C4-936E-6737CE41D885}"/>
              </a:ext>
            </a:extLst>
          </p:cNvPr>
          <p:cNvPicPr>
            <a:picLocks noGrp="1" noChangeAspect="1"/>
          </p:cNvPicPr>
          <p:nvPr>
            <p:ph idx="1"/>
          </p:nvPr>
        </p:nvPicPr>
        <p:blipFill>
          <a:blip r:embed="rId2"/>
          <a:stretch>
            <a:fillRect/>
          </a:stretch>
        </p:blipFill>
        <p:spPr>
          <a:xfrm>
            <a:off x="447674" y="1562100"/>
            <a:ext cx="11382375" cy="4933950"/>
          </a:xfrm>
          <a:prstGeom prst="rect">
            <a:avLst/>
          </a:prstGeom>
        </p:spPr>
      </p:pic>
    </p:spTree>
    <p:extLst>
      <p:ext uri="{BB962C8B-B14F-4D97-AF65-F5344CB8AC3E}">
        <p14:creationId xmlns:p14="http://schemas.microsoft.com/office/powerpoint/2010/main" val="88510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2DFC4C-8696-9A15-1AEC-7B69DC3F7956}"/>
              </a:ext>
            </a:extLst>
          </p:cNvPr>
          <p:cNvSpPr>
            <a:spLocks noGrp="1"/>
          </p:cNvSpPr>
          <p:nvPr>
            <p:ph type="title"/>
          </p:nvPr>
        </p:nvSpPr>
        <p:spPr>
          <a:xfrm>
            <a:off x="913775" y="371475"/>
            <a:ext cx="10364451" cy="1066801"/>
          </a:xfrm>
        </p:spPr>
        <p:txBody>
          <a:bodyPr/>
          <a:lstStyle/>
          <a:p>
            <a:r>
              <a:rPr lang="en-US" dirty="0"/>
              <a:t>Secure AND Layout DRC</a:t>
            </a:r>
          </a:p>
        </p:txBody>
      </p:sp>
      <p:pic>
        <p:nvPicPr>
          <p:cNvPr id="4" name="Content Placeholder 3">
            <a:extLst>
              <a:ext uri="{FF2B5EF4-FFF2-40B4-BE49-F238E27FC236}">
                <a16:creationId xmlns:a16="http://schemas.microsoft.com/office/drawing/2014/main" id="{2896188B-C6B6-7C99-06F3-944CA91E8C7B}"/>
              </a:ext>
            </a:extLst>
          </p:cNvPr>
          <p:cNvPicPr>
            <a:picLocks noGrp="1" noChangeAspect="1"/>
          </p:cNvPicPr>
          <p:nvPr>
            <p:ph idx="1"/>
          </p:nvPr>
        </p:nvPicPr>
        <p:blipFill>
          <a:blip r:embed="rId2"/>
          <a:stretch>
            <a:fillRect/>
          </a:stretch>
        </p:blipFill>
        <p:spPr>
          <a:xfrm>
            <a:off x="381000" y="1247775"/>
            <a:ext cx="11401425" cy="5238749"/>
          </a:xfrm>
          <a:prstGeom prst="rect">
            <a:avLst/>
          </a:prstGeom>
        </p:spPr>
      </p:pic>
    </p:spTree>
    <p:extLst>
      <p:ext uri="{BB962C8B-B14F-4D97-AF65-F5344CB8AC3E}">
        <p14:creationId xmlns:p14="http://schemas.microsoft.com/office/powerpoint/2010/main" val="19861192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503595-36C7-6AB0-EA21-F1E275F2DD4D}"/>
              </a:ext>
            </a:extLst>
          </p:cNvPr>
          <p:cNvSpPr>
            <a:spLocks noGrp="1"/>
          </p:cNvSpPr>
          <p:nvPr>
            <p:ph type="title"/>
          </p:nvPr>
        </p:nvSpPr>
        <p:spPr>
          <a:xfrm>
            <a:off x="913775" y="618517"/>
            <a:ext cx="10364451" cy="810233"/>
          </a:xfrm>
        </p:spPr>
        <p:txBody>
          <a:bodyPr/>
          <a:lstStyle/>
          <a:p>
            <a:r>
              <a:rPr lang="en-US" dirty="0"/>
              <a:t>Secure AND Layout LVS</a:t>
            </a:r>
          </a:p>
        </p:txBody>
      </p:sp>
      <p:pic>
        <p:nvPicPr>
          <p:cNvPr id="4" name="Content Placeholder 3">
            <a:extLst>
              <a:ext uri="{FF2B5EF4-FFF2-40B4-BE49-F238E27FC236}">
                <a16:creationId xmlns:a16="http://schemas.microsoft.com/office/drawing/2014/main" id="{DD059BBD-587B-C457-B22F-4C7A456ABD5C}"/>
              </a:ext>
            </a:extLst>
          </p:cNvPr>
          <p:cNvPicPr>
            <a:picLocks noGrp="1" noChangeAspect="1"/>
          </p:cNvPicPr>
          <p:nvPr>
            <p:ph idx="1"/>
          </p:nvPr>
        </p:nvPicPr>
        <p:blipFill>
          <a:blip r:embed="rId2"/>
          <a:stretch>
            <a:fillRect/>
          </a:stretch>
        </p:blipFill>
        <p:spPr>
          <a:xfrm>
            <a:off x="371475" y="1600200"/>
            <a:ext cx="11382375" cy="4952999"/>
          </a:xfrm>
          <a:prstGeom prst="rect">
            <a:avLst/>
          </a:prstGeom>
        </p:spPr>
      </p:pic>
    </p:spTree>
    <p:extLst>
      <p:ext uri="{BB962C8B-B14F-4D97-AF65-F5344CB8AC3E}">
        <p14:creationId xmlns:p14="http://schemas.microsoft.com/office/powerpoint/2010/main" val="42537553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B5F336-A418-5BED-16FF-A27A4C03C4E5}"/>
              </a:ext>
            </a:extLst>
          </p:cNvPr>
          <p:cNvSpPr>
            <a:spLocks noGrp="1"/>
          </p:cNvSpPr>
          <p:nvPr>
            <p:ph type="title"/>
          </p:nvPr>
        </p:nvSpPr>
        <p:spPr>
          <a:xfrm>
            <a:off x="913775" y="618517"/>
            <a:ext cx="10364451" cy="969651"/>
          </a:xfrm>
        </p:spPr>
        <p:txBody>
          <a:bodyPr>
            <a:normAutofit fontScale="90000"/>
          </a:bodyPr>
          <a:lstStyle/>
          <a:p>
            <a:pPr marL="0" marR="0" algn="ctr">
              <a:lnSpc>
                <a:spcPct val="107000"/>
              </a:lnSpc>
              <a:spcBef>
                <a:spcPts val="0"/>
              </a:spcBef>
              <a:spcAft>
                <a:spcPts val="800"/>
              </a:spcAft>
            </a:pPr>
            <a:br>
              <a:rPr lang="en-US" sz="1800" kern="100" dirty="0">
                <a:effectLst/>
                <a:latin typeface="Calibri" panose="020F0502020204030204" pitchFamily="34" charset="0"/>
                <a:ea typeface="Calibri" panose="020F0502020204030204" pitchFamily="34" charset="0"/>
                <a:cs typeface="Times New Roman" panose="02020603050405020304" pitchFamily="18" charset="0"/>
              </a:rPr>
            </a:br>
            <a:r>
              <a:rPr lang="en-US" sz="3600" b="1" kern="100" dirty="0">
                <a:effectLst/>
                <a:latin typeface="Calibri" panose="020F0502020204030204" pitchFamily="34" charset="0"/>
                <a:ea typeface="Calibri" panose="020F0502020204030204" pitchFamily="34" charset="0"/>
                <a:cs typeface="Times New Roman" panose="02020603050405020304" pitchFamily="18" charset="0"/>
              </a:rPr>
              <a:t>Secure NOR Schematic</a:t>
            </a:r>
            <a:br>
              <a:rPr lang="en-US" sz="3200" kern="100" dirty="0">
                <a:effectLst/>
                <a:latin typeface="Calibri" panose="020F0502020204030204" pitchFamily="34" charset="0"/>
                <a:ea typeface="Calibri" panose="020F0502020204030204" pitchFamily="34" charset="0"/>
                <a:cs typeface="Times New Roman" panose="02020603050405020304" pitchFamily="18" charset="0"/>
              </a:rPr>
            </a:br>
            <a:endParaRPr lang="en-US" dirty="0"/>
          </a:p>
        </p:txBody>
      </p:sp>
      <p:pic>
        <p:nvPicPr>
          <p:cNvPr id="4" name="Content Placeholder 3">
            <a:extLst>
              <a:ext uri="{FF2B5EF4-FFF2-40B4-BE49-F238E27FC236}">
                <a16:creationId xmlns:a16="http://schemas.microsoft.com/office/drawing/2014/main" id="{2F9C37CA-6927-CA13-1278-BEA4130CCE5B}"/>
              </a:ext>
            </a:extLst>
          </p:cNvPr>
          <p:cNvPicPr>
            <a:picLocks noGrp="1" noChangeAspect="1"/>
          </p:cNvPicPr>
          <p:nvPr>
            <p:ph idx="1"/>
          </p:nvPr>
        </p:nvPicPr>
        <p:blipFill>
          <a:blip r:embed="rId2"/>
          <a:stretch>
            <a:fillRect/>
          </a:stretch>
        </p:blipFill>
        <p:spPr>
          <a:xfrm>
            <a:off x="481263" y="1588169"/>
            <a:ext cx="10972800" cy="4828674"/>
          </a:xfrm>
          <a:prstGeom prst="rect">
            <a:avLst/>
          </a:prstGeom>
        </p:spPr>
      </p:pic>
    </p:spTree>
    <p:extLst>
      <p:ext uri="{BB962C8B-B14F-4D97-AF65-F5344CB8AC3E}">
        <p14:creationId xmlns:p14="http://schemas.microsoft.com/office/powerpoint/2010/main" val="36585515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571FFF-8135-6A0F-7E46-9C5B6336162D}"/>
              </a:ext>
            </a:extLst>
          </p:cNvPr>
          <p:cNvSpPr>
            <a:spLocks noGrp="1"/>
          </p:cNvSpPr>
          <p:nvPr>
            <p:ph type="ctrTitle"/>
          </p:nvPr>
        </p:nvSpPr>
        <p:spPr>
          <a:xfrm>
            <a:off x="1581150" y="712788"/>
            <a:ext cx="9144000" cy="45719"/>
          </a:xfrm>
        </p:spPr>
        <p:txBody>
          <a:bodyPr>
            <a:normAutofit fontScale="90000"/>
          </a:bodyPr>
          <a:lstStyle/>
          <a:p>
            <a:r>
              <a:rPr lang="en-US" sz="3000" dirty="0"/>
              <a:t>Secure NOR Waveform and truth table</a:t>
            </a:r>
          </a:p>
        </p:txBody>
      </p:sp>
      <p:sp>
        <p:nvSpPr>
          <p:cNvPr id="7" name="Subtitle 6">
            <a:extLst>
              <a:ext uri="{FF2B5EF4-FFF2-40B4-BE49-F238E27FC236}">
                <a16:creationId xmlns:a16="http://schemas.microsoft.com/office/drawing/2014/main" id="{B50A8866-FE04-F0DE-E871-1A0699E1651D}"/>
              </a:ext>
            </a:extLst>
          </p:cNvPr>
          <p:cNvSpPr>
            <a:spLocks noGrp="1"/>
          </p:cNvSpPr>
          <p:nvPr>
            <p:ph type="subTitle" idx="1"/>
          </p:nvPr>
        </p:nvSpPr>
        <p:spPr>
          <a:xfrm>
            <a:off x="1396181" y="5724525"/>
            <a:ext cx="9144000" cy="1044984"/>
          </a:xfrm>
        </p:spPr>
        <p:txBody>
          <a:bodyPr>
            <a:normAutofit fontScale="92500" lnSpcReduction="10000"/>
          </a:bodyPr>
          <a:lstStyle/>
          <a:p>
            <a:r>
              <a:rPr lang="en-US" dirty="0"/>
              <a:t>When the logic level of K is 1, we get the output as NOR = , which is the expected output of NOR gate.</a:t>
            </a:r>
          </a:p>
          <a:p>
            <a:r>
              <a:rPr lang="en-US" dirty="0"/>
              <a:t>Whereas, if K = 0, the output will not provide the expected values of NOR gate.</a:t>
            </a:r>
          </a:p>
        </p:txBody>
      </p:sp>
      <p:pic>
        <p:nvPicPr>
          <p:cNvPr id="6" name="Content Placeholder 5">
            <a:extLst>
              <a:ext uri="{FF2B5EF4-FFF2-40B4-BE49-F238E27FC236}">
                <a16:creationId xmlns:a16="http://schemas.microsoft.com/office/drawing/2014/main" id="{691397DC-2664-D3D4-0461-873AE49DC006}"/>
              </a:ext>
            </a:extLst>
          </p:cNvPr>
          <p:cNvPicPr>
            <a:picLocks noGrp="1" noChangeAspect="1"/>
          </p:cNvPicPr>
          <p:nvPr>
            <p:ph idx="4294967295"/>
          </p:nvPr>
        </p:nvPicPr>
        <p:blipFill>
          <a:blip r:embed="rId2"/>
          <a:stretch>
            <a:fillRect/>
          </a:stretch>
        </p:blipFill>
        <p:spPr>
          <a:xfrm>
            <a:off x="8239125" y="855342"/>
            <a:ext cx="2933700" cy="4259582"/>
          </a:xfrm>
        </p:spPr>
      </p:pic>
      <p:pic>
        <p:nvPicPr>
          <p:cNvPr id="4" name="Picture 3">
            <a:extLst>
              <a:ext uri="{FF2B5EF4-FFF2-40B4-BE49-F238E27FC236}">
                <a16:creationId xmlns:a16="http://schemas.microsoft.com/office/drawing/2014/main" id="{CAE6E6E4-2B88-5EED-D386-7B56551840D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1000" y="855343"/>
            <a:ext cx="7606481" cy="4271024"/>
          </a:xfrm>
          <a:prstGeom prst="rect">
            <a:avLst/>
          </a:prstGeom>
        </p:spPr>
      </p:pic>
    </p:spTree>
    <p:extLst>
      <p:ext uri="{BB962C8B-B14F-4D97-AF65-F5344CB8AC3E}">
        <p14:creationId xmlns:p14="http://schemas.microsoft.com/office/powerpoint/2010/main" val="37441876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C5A56E-4ED1-08F3-FA84-7EC4E0244BB1}"/>
              </a:ext>
            </a:extLst>
          </p:cNvPr>
          <p:cNvSpPr>
            <a:spLocks noGrp="1"/>
          </p:cNvSpPr>
          <p:nvPr>
            <p:ph type="title"/>
          </p:nvPr>
        </p:nvSpPr>
        <p:spPr>
          <a:xfrm flipH="1">
            <a:off x="11355387" y="365125"/>
            <a:ext cx="2579687" cy="1325563"/>
          </a:xfrm>
        </p:spPr>
        <p:txBody>
          <a:bodyPr/>
          <a:lstStyle/>
          <a:p>
            <a:endParaRPr lang="en-US" dirty="0"/>
          </a:p>
        </p:txBody>
      </p:sp>
      <p:sp>
        <p:nvSpPr>
          <p:cNvPr id="3" name="Text Placeholder 2">
            <a:extLst>
              <a:ext uri="{FF2B5EF4-FFF2-40B4-BE49-F238E27FC236}">
                <a16:creationId xmlns:a16="http://schemas.microsoft.com/office/drawing/2014/main" id="{8F16CE04-8346-4BF8-B9E5-E0BA39AB4CCD}"/>
              </a:ext>
            </a:extLst>
          </p:cNvPr>
          <p:cNvSpPr>
            <a:spLocks noGrp="1"/>
          </p:cNvSpPr>
          <p:nvPr>
            <p:ph type="body" idx="1"/>
          </p:nvPr>
        </p:nvSpPr>
        <p:spPr>
          <a:xfrm>
            <a:off x="839789" y="1515823"/>
            <a:ext cx="3992732" cy="576262"/>
          </a:xfrm>
        </p:spPr>
        <p:txBody>
          <a:bodyPr>
            <a:normAutofit/>
          </a:bodyPr>
          <a:lstStyle/>
          <a:p>
            <a:r>
              <a:rPr lang="en-US" sz="2800" dirty="0"/>
              <a:t>Presented By</a:t>
            </a:r>
          </a:p>
        </p:txBody>
      </p:sp>
      <p:sp>
        <p:nvSpPr>
          <p:cNvPr id="4" name="Content Placeholder 3">
            <a:extLst>
              <a:ext uri="{FF2B5EF4-FFF2-40B4-BE49-F238E27FC236}">
                <a16:creationId xmlns:a16="http://schemas.microsoft.com/office/drawing/2014/main" id="{D992FDBE-4AB2-78A7-204D-46601B0FAE73}"/>
              </a:ext>
            </a:extLst>
          </p:cNvPr>
          <p:cNvSpPr>
            <a:spLocks noGrp="1"/>
          </p:cNvSpPr>
          <p:nvPr>
            <p:ph sz="half" idx="2"/>
          </p:nvPr>
        </p:nvSpPr>
        <p:spPr>
          <a:xfrm>
            <a:off x="839789" y="2380216"/>
            <a:ext cx="6427786" cy="3344309"/>
          </a:xfrm>
        </p:spPr>
        <p:txBody>
          <a:bodyPr>
            <a:normAutofit fontScale="55000" lnSpcReduction="20000"/>
          </a:bodyPr>
          <a:lstStyle/>
          <a:p>
            <a:pPr marL="0" indent="0">
              <a:buNone/>
            </a:pPr>
            <a:r>
              <a:rPr lang="en-US" sz="4000" dirty="0"/>
              <a:t>ID 19.02.05.111 – </a:t>
            </a:r>
            <a:r>
              <a:rPr lang="en-US" sz="4000" dirty="0" err="1"/>
              <a:t>Aalolika</a:t>
            </a:r>
            <a:r>
              <a:rPr lang="en-US" sz="4000" dirty="0"/>
              <a:t> Roy Chowdhury</a:t>
            </a:r>
          </a:p>
          <a:p>
            <a:pPr marL="0" indent="0">
              <a:buNone/>
            </a:pPr>
            <a:r>
              <a:rPr lang="en-US" sz="4000" dirty="0"/>
              <a:t>ID 19.02.05.112 –</a:t>
            </a:r>
            <a:r>
              <a:rPr lang="en-US" sz="4000" dirty="0" err="1"/>
              <a:t>Tonima</a:t>
            </a:r>
            <a:r>
              <a:rPr lang="en-US" sz="4000" dirty="0"/>
              <a:t> Rani Ghosh</a:t>
            </a:r>
          </a:p>
          <a:p>
            <a:pPr marL="0" indent="0">
              <a:buNone/>
            </a:pPr>
            <a:r>
              <a:rPr lang="en-US" sz="4000" dirty="0"/>
              <a:t>ID 19.02.05.114 – Ahmed Raihan</a:t>
            </a:r>
          </a:p>
          <a:p>
            <a:pPr marL="0" indent="0">
              <a:buNone/>
            </a:pPr>
            <a:r>
              <a:rPr lang="en-US" sz="4000" dirty="0"/>
              <a:t>ID 19.02.05.121 – Md. </a:t>
            </a:r>
            <a:r>
              <a:rPr lang="en-US" sz="4000" dirty="0" err="1"/>
              <a:t>Idrak</a:t>
            </a:r>
            <a:r>
              <a:rPr lang="en-US" sz="4000" dirty="0"/>
              <a:t> </a:t>
            </a:r>
            <a:r>
              <a:rPr lang="en-US" sz="4000" dirty="0" err="1"/>
              <a:t>Efaz</a:t>
            </a:r>
            <a:endParaRPr lang="en-US" sz="4000" dirty="0"/>
          </a:p>
          <a:p>
            <a:pPr marL="0" indent="0">
              <a:buNone/>
            </a:pPr>
            <a:r>
              <a:rPr lang="en-US" sz="4000" dirty="0"/>
              <a:t>ID 19.02.05.123 – Sumaia Akter Ritu</a:t>
            </a:r>
          </a:p>
          <a:p>
            <a:pPr marL="0" indent="0">
              <a:buNone/>
            </a:pPr>
            <a:endParaRPr lang="en-US" sz="4000" dirty="0"/>
          </a:p>
          <a:p>
            <a:pPr marL="0" indent="0">
              <a:buNone/>
            </a:pPr>
            <a:r>
              <a:rPr lang="en-US" sz="4000" dirty="0"/>
              <a:t>Section :  B        Group : B2</a:t>
            </a:r>
          </a:p>
          <a:p>
            <a:pPr marL="0" indent="0">
              <a:buNone/>
            </a:pPr>
            <a:r>
              <a:rPr lang="en-US" sz="4000" dirty="0"/>
              <a:t>Year : 4th        Semester : 1st </a:t>
            </a:r>
          </a:p>
          <a:p>
            <a:pPr marL="0" indent="0">
              <a:buNone/>
            </a:pPr>
            <a:r>
              <a:rPr lang="en-US" sz="4000" dirty="0"/>
              <a:t>Department of EEE</a:t>
            </a:r>
          </a:p>
          <a:p>
            <a:endParaRPr lang="en-US" dirty="0"/>
          </a:p>
        </p:txBody>
      </p:sp>
      <p:sp>
        <p:nvSpPr>
          <p:cNvPr id="5" name="Text Placeholder 4">
            <a:extLst>
              <a:ext uri="{FF2B5EF4-FFF2-40B4-BE49-F238E27FC236}">
                <a16:creationId xmlns:a16="http://schemas.microsoft.com/office/drawing/2014/main" id="{9AFABCE0-9992-66BE-87FA-09A5DC7CF764}"/>
              </a:ext>
            </a:extLst>
          </p:cNvPr>
          <p:cNvSpPr>
            <a:spLocks noGrp="1"/>
          </p:cNvSpPr>
          <p:nvPr>
            <p:ph type="body" sz="quarter" idx="3"/>
          </p:nvPr>
        </p:nvSpPr>
        <p:spPr>
          <a:xfrm>
            <a:off x="12192000" y="1803954"/>
            <a:ext cx="188473" cy="576262"/>
          </a:xfrm>
        </p:spPr>
        <p:txBody>
          <a:bodyPr/>
          <a:lstStyle/>
          <a:p>
            <a:endParaRPr lang="en-US" dirty="0"/>
          </a:p>
        </p:txBody>
      </p:sp>
      <p:sp>
        <p:nvSpPr>
          <p:cNvPr id="6" name="Content Placeholder 5">
            <a:extLst>
              <a:ext uri="{FF2B5EF4-FFF2-40B4-BE49-F238E27FC236}">
                <a16:creationId xmlns:a16="http://schemas.microsoft.com/office/drawing/2014/main" id="{99B19D46-1113-5C51-2FF3-50BBB27DBF1A}"/>
              </a:ext>
            </a:extLst>
          </p:cNvPr>
          <p:cNvSpPr>
            <a:spLocks noGrp="1"/>
          </p:cNvSpPr>
          <p:nvPr>
            <p:ph sz="quarter" idx="4"/>
          </p:nvPr>
        </p:nvSpPr>
        <p:spPr>
          <a:xfrm>
            <a:off x="10963274" y="4695825"/>
            <a:ext cx="392113" cy="1493838"/>
          </a:xfrm>
        </p:spPr>
        <p:txBody>
          <a:bodyPr>
            <a:normAutofit fontScale="55000" lnSpcReduction="20000"/>
          </a:bodyPr>
          <a:lstStyle/>
          <a:p>
            <a:pPr marL="0" indent="0" algn="ctr">
              <a:buNone/>
            </a:pPr>
            <a:endParaRPr lang="en-US" dirty="0"/>
          </a:p>
        </p:txBody>
      </p:sp>
    </p:spTree>
    <p:extLst>
      <p:ext uri="{BB962C8B-B14F-4D97-AF65-F5344CB8AC3E}">
        <p14:creationId xmlns:p14="http://schemas.microsoft.com/office/powerpoint/2010/main" val="4378463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F4B7AB-2657-EBAE-DB21-A6D149A1866D}"/>
              </a:ext>
            </a:extLst>
          </p:cNvPr>
          <p:cNvSpPr>
            <a:spLocks noGrp="1"/>
          </p:cNvSpPr>
          <p:nvPr>
            <p:ph type="title"/>
          </p:nvPr>
        </p:nvSpPr>
        <p:spPr>
          <a:xfrm>
            <a:off x="913775" y="360948"/>
            <a:ext cx="10364451" cy="1259305"/>
          </a:xfrm>
        </p:spPr>
        <p:txBody>
          <a:bodyPr/>
          <a:lstStyle/>
          <a:p>
            <a:r>
              <a:rPr lang="en-US" dirty="0"/>
              <a:t>Secure NOR Propagation Delay</a:t>
            </a:r>
          </a:p>
        </p:txBody>
      </p:sp>
      <p:pic>
        <p:nvPicPr>
          <p:cNvPr id="4" name="Content Placeholder 3">
            <a:extLst>
              <a:ext uri="{FF2B5EF4-FFF2-40B4-BE49-F238E27FC236}">
                <a16:creationId xmlns:a16="http://schemas.microsoft.com/office/drawing/2014/main" id="{5DBA356D-1AE4-F6BC-3088-B6DD34CA3221}"/>
              </a:ext>
            </a:extLst>
          </p:cNvPr>
          <p:cNvPicPr>
            <a:picLocks noGrp="1" noChangeAspect="1"/>
          </p:cNvPicPr>
          <p:nvPr>
            <p:ph idx="1"/>
          </p:nvPr>
        </p:nvPicPr>
        <p:blipFill>
          <a:blip r:embed="rId2"/>
          <a:stretch>
            <a:fillRect/>
          </a:stretch>
        </p:blipFill>
        <p:spPr>
          <a:xfrm>
            <a:off x="689811" y="1491917"/>
            <a:ext cx="10588414" cy="5005136"/>
          </a:xfrm>
          <a:prstGeom prst="rect">
            <a:avLst/>
          </a:prstGeom>
        </p:spPr>
      </p:pic>
    </p:spTree>
    <p:extLst>
      <p:ext uri="{BB962C8B-B14F-4D97-AF65-F5344CB8AC3E}">
        <p14:creationId xmlns:p14="http://schemas.microsoft.com/office/powerpoint/2010/main" val="35061076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6727E-1EF5-DB5D-3980-9AD5052139CC}"/>
              </a:ext>
            </a:extLst>
          </p:cNvPr>
          <p:cNvSpPr>
            <a:spLocks noGrp="1"/>
          </p:cNvSpPr>
          <p:nvPr>
            <p:ph type="title"/>
          </p:nvPr>
        </p:nvSpPr>
        <p:spPr>
          <a:xfrm>
            <a:off x="913775" y="618517"/>
            <a:ext cx="10364451" cy="921525"/>
          </a:xfrm>
        </p:spPr>
        <p:txBody>
          <a:bodyPr/>
          <a:lstStyle/>
          <a:p>
            <a:r>
              <a:rPr lang="en-US" dirty="0"/>
              <a:t>Secure NOR Average Power</a:t>
            </a:r>
          </a:p>
        </p:txBody>
      </p:sp>
      <p:pic>
        <p:nvPicPr>
          <p:cNvPr id="4" name="Content Placeholder 3">
            <a:extLst>
              <a:ext uri="{FF2B5EF4-FFF2-40B4-BE49-F238E27FC236}">
                <a16:creationId xmlns:a16="http://schemas.microsoft.com/office/drawing/2014/main" id="{0AA60AB7-D3A5-648A-A7B2-E573CC31C500}"/>
              </a:ext>
            </a:extLst>
          </p:cNvPr>
          <p:cNvPicPr>
            <a:picLocks noGrp="1" noChangeAspect="1"/>
          </p:cNvPicPr>
          <p:nvPr>
            <p:ph idx="1"/>
          </p:nvPr>
        </p:nvPicPr>
        <p:blipFill>
          <a:blip r:embed="rId2"/>
          <a:stretch>
            <a:fillRect/>
          </a:stretch>
        </p:blipFill>
        <p:spPr>
          <a:xfrm>
            <a:off x="2666703" y="2071743"/>
            <a:ext cx="6858594" cy="3859102"/>
          </a:xfrm>
          <a:prstGeom prst="rect">
            <a:avLst/>
          </a:prstGeom>
        </p:spPr>
      </p:pic>
    </p:spTree>
    <p:extLst>
      <p:ext uri="{BB962C8B-B14F-4D97-AF65-F5344CB8AC3E}">
        <p14:creationId xmlns:p14="http://schemas.microsoft.com/office/powerpoint/2010/main" val="36211413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49BC0-C333-D7AC-80DF-220C3617A8EB}"/>
              </a:ext>
            </a:extLst>
          </p:cNvPr>
          <p:cNvSpPr>
            <a:spLocks noGrp="1"/>
          </p:cNvSpPr>
          <p:nvPr>
            <p:ph type="title"/>
          </p:nvPr>
        </p:nvSpPr>
        <p:spPr>
          <a:xfrm>
            <a:off x="913775" y="1"/>
            <a:ext cx="10364451" cy="1896322"/>
          </a:xfrm>
        </p:spPr>
        <p:txBody>
          <a:bodyPr/>
          <a:lstStyle/>
          <a:p>
            <a:r>
              <a:rPr lang="en-US" dirty="0"/>
              <a:t>Secure NOR Layout DRC</a:t>
            </a:r>
          </a:p>
        </p:txBody>
      </p:sp>
      <p:pic>
        <p:nvPicPr>
          <p:cNvPr id="4" name="Content Placeholder 3">
            <a:extLst>
              <a:ext uri="{FF2B5EF4-FFF2-40B4-BE49-F238E27FC236}">
                <a16:creationId xmlns:a16="http://schemas.microsoft.com/office/drawing/2014/main" id="{7AD96131-EC8B-38BF-46C9-58D06C3A4810}"/>
              </a:ext>
            </a:extLst>
          </p:cNvPr>
          <p:cNvPicPr>
            <a:picLocks noGrp="1" noChangeAspect="1"/>
          </p:cNvPicPr>
          <p:nvPr>
            <p:ph idx="1"/>
          </p:nvPr>
        </p:nvPicPr>
        <p:blipFill>
          <a:blip r:embed="rId2"/>
          <a:stretch>
            <a:fillRect/>
          </a:stretch>
        </p:blipFill>
        <p:spPr>
          <a:xfrm>
            <a:off x="368968" y="1379621"/>
            <a:ext cx="11518232" cy="5261811"/>
          </a:xfrm>
          <a:prstGeom prst="rect">
            <a:avLst/>
          </a:prstGeom>
        </p:spPr>
      </p:pic>
    </p:spTree>
    <p:extLst>
      <p:ext uri="{BB962C8B-B14F-4D97-AF65-F5344CB8AC3E}">
        <p14:creationId xmlns:p14="http://schemas.microsoft.com/office/powerpoint/2010/main" val="34215480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EA5D70-02F8-EEE7-0C6E-45B901B43335}"/>
              </a:ext>
            </a:extLst>
          </p:cNvPr>
          <p:cNvSpPr>
            <a:spLocks noGrp="1"/>
          </p:cNvSpPr>
          <p:nvPr>
            <p:ph type="title"/>
          </p:nvPr>
        </p:nvSpPr>
        <p:spPr/>
        <p:txBody>
          <a:bodyPr/>
          <a:lstStyle/>
          <a:p>
            <a:r>
              <a:rPr lang="en-US" dirty="0"/>
              <a:t>Secure NOR Layout LVS</a:t>
            </a:r>
          </a:p>
        </p:txBody>
      </p:sp>
      <p:pic>
        <p:nvPicPr>
          <p:cNvPr id="4" name="Content Placeholder 3">
            <a:extLst>
              <a:ext uri="{FF2B5EF4-FFF2-40B4-BE49-F238E27FC236}">
                <a16:creationId xmlns:a16="http://schemas.microsoft.com/office/drawing/2014/main" id="{6CD5BD66-0FA7-463C-12C1-B65F5A989E59}"/>
              </a:ext>
            </a:extLst>
          </p:cNvPr>
          <p:cNvPicPr>
            <a:picLocks noGrp="1" noChangeAspect="1"/>
          </p:cNvPicPr>
          <p:nvPr>
            <p:ph idx="1"/>
          </p:nvPr>
        </p:nvPicPr>
        <p:blipFill>
          <a:blip r:embed="rId2"/>
          <a:stretch>
            <a:fillRect/>
          </a:stretch>
        </p:blipFill>
        <p:spPr>
          <a:xfrm>
            <a:off x="561474" y="1828800"/>
            <a:ext cx="10844463" cy="4764505"/>
          </a:xfrm>
          <a:prstGeom prst="rect">
            <a:avLst/>
          </a:prstGeom>
        </p:spPr>
      </p:pic>
    </p:spTree>
    <p:extLst>
      <p:ext uri="{BB962C8B-B14F-4D97-AF65-F5344CB8AC3E}">
        <p14:creationId xmlns:p14="http://schemas.microsoft.com/office/powerpoint/2010/main" val="4307784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AD88BB-15C7-4016-7860-31815F1B6092}"/>
              </a:ext>
            </a:extLst>
          </p:cNvPr>
          <p:cNvSpPr>
            <a:spLocks noGrp="1"/>
          </p:cNvSpPr>
          <p:nvPr>
            <p:ph type="title"/>
          </p:nvPr>
        </p:nvSpPr>
        <p:spPr>
          <a:xfrm>
            <a:off x="913775" y="618518"/>
            <a:ext cx="10364451" cy="1033820"/>
          </a:xfrm>
        </p:spPr>
        <p:txBody>
          <a:bodyPr/>
          <a:lstStyle/>
          <a:p>
            <a:r>
              <a:rPr lang="en-US" dirty="0"/>
              <a:t>Secure OR Schematic</a:t>
            </a:r>
          </a:p>
        </p:txBody>
      </p:sp>
      <p:pic>
        <p:nvPicPr>
          <p:cNvPr id="4" name="Content Placeholder 3">
            <a:extLst>
              <a:ext uri="{FF2B5EF4-FFF2-40B4-BE49-F238E27FC236}">
                <a16:creationId xmlns:a16="http://schemas.microsoft.com/office/drawing/2014/main" id="{494E74D3-D73A-8E1A-9A04-E31D0051E445}"/>
              </a:ext>
            </a:extLst>
          </p:cNvPr>
          <p:cNvPicPr>
            <a:picLocks noGrp="1" noChangeAspect="1"/>
          </p:cNvPicPr>
          <p:nvPr>
            <p:ph idx="1"/>
          </p:nvPr>
        </p:nvPicPr>
        <p:blipFill>
          <a:blip r:embed="rId2"/>
          <a:stretch>
            <a:fillRect/>
          </a:stretch>
        </p:blipFill>
        <p:spPr>
          <a:xfrm>
            <a:off x="529389" y="1540042"/>
            <a:ext cx="11085095" cy="4908883"/>
          </a:xfrm>
          <a:prstGeom prst="rect">
            <a:avLst/>
          </a:prstGeom>
        </p:spPr>
      </p:pic>
    </p:spTree>
    <p:extLst>
      <p:ext uri="{BB962C8B-B14F-4D97-AF65-F5344CB8AC3E}">
        <p14:creationId xmlns:p14="http://schemas.microsoft.com/office/powerpoint/2010/main" val="42897655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8DA8E6-0E9C-FCDB-B4BE-8D47DF712D73}"/>
              </a:ext>
            </a:extLst>
          </p:cNvPr>
          <p:cNvSpPr>
            <a:spLocks noGrp="1"/>
          </p:cNvSpPr>
          <p:nvPr>
            <p:ph type="ctrTitle"/>
          </p:nvPr>
        </p:nvSpPr>
        <p:spPr>
          <a:xfrm>
            <a:off x="1524000" y="284163"/>
            <a:ext cx="9144000" cy="849312"/>
          </a:xfrm>
        </p:spPr>
        <p:txBody>
          <a:bodyPr>
            <a:normAutofit/>
          </a:bodyPr>
          <a:lstStyle/>
          <a:p>
            <a:r>
              <a:rPr lang="en-US" sz="3000" dirty="0"/>
              <a:t>Secure OR Waveform and truth table</a:t>
            </a:r>
          </a:p>
        </p:txBody>
      </p:sp>
      <p:sp>
        <p:nvSpPr>
          <p:cNvPr id="7" name="Subtitle 6">
            <a:extLst>
              <a:ext uri="{FF2B5EF4-FFF2-40B4-BE49-F238E27FC236}">
                <a16:creationId xmlns:a16="http://schemas.microsoft.com/office/drawing/2014/main" id="{068D525C-EEC2-38F1-3B86-5B90C45F07BB}"/>
              </a:ext>
            </a:extLst>
          </p:cNvPr>
          <p:cNvSpPr>
            <a:spLocks noGrp="1"/>
          </p:cNvSpPr>
          <p:nvPr>
            <p:ph type="subTitle" idx="1"/>
          </p:nvPr>
        </p:nvSpPr>
        <p:spPr>
          <a:xfrm>
            <a:off x="921544" y="5877759"/>
            <a:ext cx="9296400" cy="756484"/>
          </a:xfrm>
        </p:spPr>
        <p:txBody>
          <a:bodyPr>
            <a:normAutofit fontScale="62500" lnSpcReduction="20000"/>
          </a:bodyPr>
          <a:lstStyle/>
          <a:p>
            <a:r>
              <a:rPr lang="en-US" dirty="0"/>
              <a:t>When the logic level of K is 1, we get the output as OR = A + B , which is the expected output of OR gate.</a:t>
            </a:r>
          </a:p>
          <a:p>
            <a:r>
              <a:rPr lang="en-US" dirty="0"/>
              <a:t>Whereas, if K = 0, the output will not provide the expected values of OR gate.</a:t>
            </a:r>
          </a:p>
        </p:txBody>
      </p:sp>
      <p:pic>
        <p:nvPicPr>
          <p:cNvPr id="4" name="Content Placeholder 3">
            <a:extLst>
              <a:ext uri="{FF2B5EF4-FFF2-40B4-BE49-F238E27FC236}">
                <a16:creationId xmlns:a16="http://schemas.microsoft.com/office/drawing/2014/main" id="{2D5E7E11-7181-A05E-053A-7DB7256DD657}"/>
              </a:ext>
            </a:extLst>
          </p:cNvPr>
          <p:cNvPicPr>
            <a:picLocks noGrp="1" noChangeAspect="1"/>
          </p:cNvPicPr>
          <p:nvPr>
            <p:ph idx="4294967295"/>
          </p:nvPr>
        </p:nvPicPr>
        <p:blipFill>
          <a:blip r:embed="rId2"/>
          <a:stretch>
            <a:fillRect/>
          </a:stretch>
        </p:blipFill>
        <p:spPr>
          <a:xfrm>
            <a:off x="449262" y="1340267"/>
            <a:ext cx="8361363" cy="4330700"/>
          </a:xfrm>
          <a:prstGeom prst="rect">
            <a:avLst/>
          </a:prstGeom>
        </p:spPr>
      </p:pic>
      <p:pic>
        <p:nvPicPr>
          <p:cNvPr id="6" name="Picture 5">
            <a:extLst>
              <a:ext uri="{FF2B5EF4-FFF2-40B4-BE49-F238E27FC236}">
                <a16:creationId xmlns:a16="http://schemas.microsoft.com/office/drawing/2014/main" id="{6C47F603-0A55-0DDC-8163-D5E1C33A79AB}"/>
              </a:ext>
            </a:extLst>
          </p:cNvPr>
          <p:cNvPicPr>
            <a:picLocks noChangeAspect="1"/>
          </p:cNvPicPr>
          <p:nvPr/>
        </p:nvPicPr>
        <p:blipFill>
          <a:blip r:embed="rId3"/>
          <a:stretch>
            <a:fillRect/>
          </a:stretch>
        </p:blipFill>
        <p:spPr>
          <a:xfrm>
            <a:off x="8810625" y="1340267"/>
            <a:ext cx="2814638" cy="3584575"/>
          </a:xfrm>
          <a:prstGeom prst="rect">
            <a:avLst/>
          </a:prstGeom>
        </p:spPr>
      </p:pic>
    </p:spTree>
    <p:extLst>
      <p:ext uri="{BB962C8B-B14F-4D97-AF65-F5344CB8AC3E}">
        <p14:creationId xmlns:p14="http://schemas.microsoft.com/office/powerpoint/2010/main" val="2117755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B48A59-4A80-55EC-D07A-B304706D0DE2}"/>
              </a:ext>
            </a:extLst>
          </p:cNvPr>
          <p:cNvSpPr>
            <a:spLocks noGrp="1"/>
          </p:cNvSpPr>
          <p:nvPr>
            <p:ph type="title"/>
          </p:nvPr>
        </p:nvSpPr>
        <p:spPr>
          <a:xfrm>
            <a:off x="913775" y="618518"/>
            <a:ext cx="10364451" cy="1238118"/>
          </a:xfrm>
        </p:spPr>
        <p:txBody>
          <a:bodyPr/>
          <a:lstStyle/>
          <a:p>
            <a:r>
              <a:rPr lang="en-US" dirty="0"/>
              <a:t>Secure OR Propagation Delay</a:t>
            </a:r>
          </a:p>
        </p:txBody>
      </p:sp>
      <p:pic>
        <p:nvPicPr>
          <p:cNvPr id="4" name="Content Placeholder 3">
            <a:extLst>
              <a:ext uri="{FF2B5EF4-FFF2-40B4-BE49-F238E27FC236}">
                <a16:creationId xmlns:a16="http://schemas.microsoft.com/office/drawing/2014/main" id="{6C4F82CE-F91D-AABB-83E4-F0F6356A5813}"/>
              </a:ext>
            </a:extLst>
          </p:cNvPr>
          <p:cNvPicPr>
            <a:picLocks noGrp="1" noChangeAspect="1"/>
          </p:cNvPicPr>
          <p:nvPr>
            <p:ph idx="1"/>
          </p:nvPr>
        </p:nvPicPr>
        <p:blipFill>
          <a:blip r:embed="rId2"/>
          <a:stretch>
            <a:fillRect/>
          </a:stretch>
        </p:blipFill>
        <p:spPr>
          <a:xfrm>
            <a:off x="320842" y="1856635"/>
            <a:ext cx="11502190" cy="4672501"/>
          </a:xfrm>
          <a:prstGeom prst="rect">
            <a:avLst/>
          </a:prstGeom>
        </p:spPr>
      </p:pic>
    </p:spTree>
    <p:extLst>
      <p:ext uri="{BB962C8B-B14F-4D97-AF65-F5344CB8AC3E}">
        <p14:creationId xmlns:p14="http://schemas.microsoft.com/office/powerpoint/2010/main" val="8855873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10607B-1EC8-DE83-263E-A88642DF28DB}"/>
              </a:ext>
            </a:extLst>
          </p:cNvPr>
          <p:cNvSpPr>
            <a:spLocks noGrp="1"/>
          </p:cNvSpPr>
          <p:nvPr>
            <p:ph type="title"/>
          </p:nvPr>
        </p:nvSpPr>
        <p:spPr>
          <a:xfrm>
            <a:off x="913775" y="618518"/>
            <a:ext cx="10364451" cy="1017778"/>
          </a:xfrm>
        </p:spPr>
        <p:txBody>
          <a:bodyPr/>
          <a:lstStyle/>
          <a:p>
            <a:r>
              <a:rPr lang="en-US" dirty="0"/>
              <a:t>Secure OR Average Power</a:t>
            </a:r>
          </a:p>
        </p:txBody>
      </p:sp>
      <p:pic>
        <p:nvPicPr>
          <p:cNvPr id="4" name="Content Placeholder 3">
            <a:extLst>
              <a:ext uri="{FF2B5EF4-FFF2-40B4-BE49-F238E27FC236}">
                <a16:creationId xmlns:a16="http://schemas.microsoft.com/office/drawing/2014/main" id="{0FF8D779-8EBC-F56B-2B8D-A9CC393BE58C}"/>
              </a:ext>
            </a:extLst>
          </p:cNvPr>
          <p:cNvPicPr>
            <a:picLocks noGrp="1" noChangeAspect="1"/>
          </p:cNvPicPr>
          <p:nvPr>
            <p:ph idx="1"/>
          </p:nvPr>
        </p:nvPicPr>
        <p:blipFill>
          <a:blip r:embed="rId2"/>
          <a:stretch>
            <a:fillRect/>
          </a:stretch>
        </p:blipFill>
        <p:spPr>
          <a:xfrm>
            <a:off x="352926" y="1491915"/>
            <a:ext cx="11486148" cy="5069305"/>
          </a:xfrm>
          <a:prstGeom prst="rect">
            <a:avLst/>
          </a:prstGeom>
        </p:spPr>
      </p:pic>
    </p:spTree>
    <p:extLst>
      <p:ext uri="{BB962C8B-B14F-4D97-AF65-F5344CB8AC3E}">
        <p14:creationId xmlns:p14="http://schemas.microsoft.com/office/powerpoint/2010/main" val="37569767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8A0F5A-E65F-BDF4-5FB8-43ACDB9C99C4}"/>
              </a:ext>
            </a:extLst>
          </p:cNvPr>
          <p:cNvSpPr>
            <a:spLocks noGrp="1"/>
          </p:cNvSpPr>
          <p:nvPr>
            <p:ph type="title"/>
          </p:nvPr>
        </p:nvSpPr>
        <p:spPr>
          <a:xfrm>
            <a:off x="913775" y="618517"/>
            <a:ext cx="10364451" cy="953609"/>
          </a:xfrm>
        </p:spPr>
        <p:txBody>
          <a:bodyPr/>
          <a:lstStyle/>
          <a:p>
            <a:r>
              <a:rPr lang="en-US" dirty="0"/>
              <a:t>Secure OR Layout DRC</a:t>
            </a:r>
          </a:p>
        </p:txBody>
      </p:sp>
      <p:pic>
        <p:nvPicPr>
          <p:cNvPr id="8" name="Content Placeholder 7">
            <a:extLst>
              <a:ext uri="{FF2B5EF4-FFF2-40B4-BE49-F238E27FC236}">
                <a16:creationId xmlns:a16="http://schemas.microsoft.com/office/drawing/2014/main" id="{26159DA3-1E81-58DB-49C3-600C9EC7157F}"/>
              </a:ext>
            </a:extLst>
          </p:cNvPr>
          <p:cNvPicPr>
            <a:picLocks noGrp="1" noChangeAspect="1"/>
          </p:cNvPicPr>
          <p:nvPr>
            <p:ph idx="1"/>
          </p:nvPr>
        </p:nvPicPr>
        <p:blipFill>
          <a:blip r:embed="rId2"/>
          <a:stretch>
            <a:fillRect/>
          </a:stretch>
        </p:blipFill>
        <p:spPr>
          <a:xfrm>
            <a:off x="433137" y="1572125"/>
            <a:ext cx="11357810" cy="4940969"/>
          </a:xfrm>
          <a:prstGeom prst="rect">
            <a:avLst/>
          </a:prstGeom>
        </p:spPr>
      </p:pic>
    </p:spTree>
    <p:extLst>
      <p:ext uri="{BB962C8B-B14F-4D97-AF65-F5344CB8AC3E}">
        <p14:creationId xmlns:p14="http://schemas.microsoft.com/office/powerpoint/2010/main" val="34762802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86F88B-5826-030C-425B-EE14E8FAAEBC}"/>
              </a:ext>
            </a:extLst>
          </p:cNvPr>
          <p:cNvSpPr>
            <a:spLocks noGrp="1"/>
          </p:cNvSpPr>
          <p:nvPr>
            <p:ph type="title"/>
          </p:nvPr>
        </p:nvSpPr>
        <p:spPr>
          <a:xfrm>
            <a:off x="913775" y="618518"/>
            <a:ext cx="10364451" cy="809230"/>
          </a:xfrm>
        </p:spPr>
        <p:txBody>
          <a:bodyPr/>
          <a:lstStyle/>
          <a:p>
            <a:r>
              <a:rPr lang="en-US" dirty="0"/>
              <a:t>Secure OR Layout LVS</a:t>
            </a:r>
          </a:p>
        </p:txBody>
      </p:sp>
      <p:pic>
        <p:nvPicPr>
          <p:cNvPr id="4" name="Content Placeholder 3">
            <a:extLst>
              <a:ext uri="{FF2B5EF4-FFF2-40B4-BE49-F238E27FC236}">
                <a16:creationId xmlns:a16="http://schemas.microsoft.com/office/drawing/2014/main" id="{B962BC84-096F-22CC-6D44-FF14154E23FD}"/>
              </a:ext>
            </a:extLst>
          </p:cNvPr>
          <p:cNvPicPr>
            <a:picLocks noGrp="1" noChangeAspect="1"/>
          </p:cNvPicPr>
          <p:nvPr>
            <p:ph idx="1"/>
          </p:nvPr>
        </p:nvPicPr>
        <p:blipFill>
          <a:blip r:embed="rId2"/>
          <a:stretch>
            <a:fillRect/>
          </a:stretch>
        </p:blipFill>
        <p:spPr>
          <a:xfrm>
            <a:off x="240632" y="1427748"/>
            <a:ext cx="11646568" cy="5037220"/>
          </a:xfrm>
          <a:prstGeom prst="rect">
            <a:avLst/>
          </a:prstGeom>
        </p:spPr>
      </p:pic>
    </p:spTree>
    <p:extLst>
      <p:ext uri="{BB962C8B-B14F-4D97-AF65-F5344CB8AC3E}">
        <p14:creationId xmlns:p14="http://schemas.microsoft.com/office/powerpoint/2010/main" val="18512692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6E9F2B-132F-55B3-329D-565C209111FD}"/>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170B48C8-2376-23CC-09DA-F72EE3D74135}"/>
              </a:ext>
            </a:extLst>
          </p:cNvPr>
          <p:cNvSpPr>
            <a:spLocks noGrp="1"/>
          </p:cNvSpPr>
          <p:nvPr>
            <p:ph sz="quarter" idx="13"/>
          </p:nvPr>
        </p:nvSpPr>
        <p:spPr>
          <a:xfrm>
            <a:off x="913774" y="2367092"/>
            <a:ext cx="10335251" cy="3576508"/>
          </a:xfrm>
        </p:spPr>
        <p:txBody>
          <a:bodyPr>
            <a:normAutofit/>
          </a:bodyPr>
          <a:lstStyle/>
          <a:p>
            <a:pPr marL="0" indent="0" algn="just">
              <a:buNone/>
            </a:pPr>
            <a:r>
              <a:rPr lang="en-US" sz="2000" dirty="0">
                <a:latin typeface="Calibri" panose="020F0502020204030204" pitchFamily="34" charset="0"/>
                <a:ea typeface="Calibri" panose="020F0502020204030204" pitchFamily="34" charset="0"/>
                <a:cs typeface="Calibri" panose="020F0502020204030204" pitchFamily="34" charset="0"/>
              </a:rPr>
              <a:t>In the present world, the semiconductor industry is growing rapidly where hardware security is the primary concern to prevent piracy. Many fabless companies send their ICs to the foundries that have advanced fabrication capabilities. But there comes a risk of IP piracy, reverse engineering, overproduction and malicious tampering of IC for Trojan insertion as the IC design flow is known to the attackers. An efficient method to protect hardware is logic encryption where the original functionality is accessible by the authorized persons only. In our proposed circuits, a novel transistor-level method logic encryption for CMOS gates is ensured along with power, cost, performance, and reliability optimizations .We designed secure OR, AND, NOR, NAND, XOR and XNOR circuits where the correct output depends on the logic level of key. Faulty outputs will be provided by the encrypted circuits during the application of an incorrect key pattern.</a:t>
            </a:r>
          </a:p>
        </p:txBody>
      </p:sp>
    </p:spTree>
    <p:extLst>
      <p:ext uri="{BB962C8B-B14F-4D97-AF65-F5344CB8AC3E}">
        <p14:creationId xmlns:p14="http://schemas.microsoft.com/office/powerpoint/2010/main" val="39867299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66F355-01D6-D7FD-FAB0-E64BBD609A59}"/>
              </a:ext>
            </a:extLst>
          </p:cNvPr>
          <p:cNvSpPr>
            <a:spLocks noGrp="1"/>
          </p:cNvSpPr>
          <p:nvPr>
            <p:ph type="title"/>
          </p:nvPr>
        </p:nvSpPr>
        <p:spPr>
          <a:xfrm>
            <a:off x="913775" y="618517"/>
            <a:ext cx="10364451" cy="1242367"/>
          </a:xfrm>
        </p:spPr>
        <p:txBody>
          <a:bodyPr/>
          <a:lstStyle/>
          <a:p>
            <a:r>
              <a:rPr lang="en-US" dirty="0"/>
              <a:t>Secure XOR Schematic</a:t>
            </a:r>
          </a:p>
        </p:txBody>
      </p:sp>
      <p:sp>
        <p:nvSpPr>
          <p:cNvPr id="3" name="Content Placeholder 2">
            <a:extLst>
              <a:ext uri="{FF2B5EF4-FFF2-40B4-BE49-F238E27FC236}">
                <a16:creationId xmlns:a16="http://schemas.microsoft.com/office/drawing/2014/main" id="{62ABAF35-3608-3FB1-33B0-77B1BB643503}"/>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8EFBA951-DB24-14B5-90B5-4290413085EF}"/>
              </a:ext>
            </a:extLst>
          </p:cNvPr>
          <p:cNvPicPr>
            <a:picLocks noChangeAspect="1"/>
          </p:cNvPicPr>
          <p:nvPr/>
        </p:nvPicPr>
        <p:blipFill>
          <a:blip r:embed="rId2"/>
          <a:stretch>
            <a:fillRect/>
          </a:stretch>
        </p:blipFill>
        <p:spPr>
          <a:xfrm>
            <a:off x="449180" y="1748588"/>
            <a:ext cx="11502188" cy="4892844"/>
          </a:xfrm>
          <a:prstGeom prst="rect">
            <a:avLst/>
          </a:prstGeom>
        </p:spPr>
      </p:pic>
    </p:spTree>
    <p:extLst>
      <p:ext uri="{BB962C8B-B14F-4D97-AF65-F5344CB8AC3E}">
        <p14:creationId xmlns:p14="http://schemas.microsoft.com/office/powerpoint/2010/main" val="23821353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C49195-0270-ABB8-86FB-623791074AB7}"/>
              </a:ext>
            </a:extLst>
          </p:cNvPr>
          <p:cNvSpPr>
            <a:spLocks noGrp="1"/>
          </p:cNvSpPr>
          <p:nvPr>
            <p:ph type="ctrTitle"/>
          </p:nvPr>
        </p:nvSpPr>
        <p:spPr>
          <a:xfrm>
            <a:off x="1404938" y="515742"/>
            <a:ext cx="9144000" cy="144462"/>
          </a:xfrm>
        </p:spPr>
        <p:txBody>
          <a:bodyPr>
            <a:normAutofit fontScale="90000"/>
          </a:bodyPr>
          <a:lstStyle/>
          <a:p>
            <a:r>
              <a:rPr lang="en-US" sz="3000" dirty="0"/>
              <a:t>Secure XOR Waveform and truth table</a:t>
            </a:r>
          </a:p>
        </p:txBody>
      </p:sp>
      <p:sp>
        <p:nvSpPr>
          <p:cNvPr id="7" name="Subtitle 6">
            <a:extLst>
              <a:ext uri="{FF2B5EF4-FFF2-40B4-BE49-F238E27FC236}">
                <a16:creationId xmlns:a16="http://schemas.microsoft.com/office/drawing/2014/main" id="{E678D56C-7277-9036-A48D-FC7A4C50D115}"/>
              </a:ext>
            </a:extLst>
          </p:cNvPr>
          <p:cNvSpPr>
            <a:spLocks noGrp="1"/>
          </p:cNvSpPr>
          <p:nvPr>
            <p:ph type="subTitle" idx="1"/>
          </p:nvPr>
        </p:nvSpPr>
        <p:spPr>
          <a:xfrm>
            <a:off x="1771650" y="5536009"/>
            <a:ext cx="9058275" cy="1143794"/>
          </a:xfrm>
        </p:spPr>
        <p:txBody>
          <a:bodyPr>
            <a:normAutofit fontScale="92500"/>
          </a:bodyPr>
          <a:lstStyle/>
          <a:p>
            <a:r>
              <a:rPr lang="en-US" dirty="0"/>
              <a:t>When the logic level of K is 1, we get the output as XOR = , which is the expected output of XOR gate.</a:t>
            </a:r>
          </a:p>
          <a:p>
            <a:r>
              <a:rPr lang="en-US" dirty="0"/>
              <a:t>Whereas, if K = 0, the output will not provide the expected values of XOR gate.</a:t>
            </a:r>
          </a:p>
        </p:txBody>
      </p:sp>
      <p:pic>
        <p:nvPicPr>
          <p:cNvPr id="4" name="Content Placeholder 3">
            <a:extLst>
              <a:ext uri="{FF2B5EF4-FFF2-40B4-BE49-F238E27FC236}">
                <a16:creationId xmlns:a16="http://schemas.microsoft.com/office/drawing/2014/main" id="{8BB97807-C29C-6131-2C6B-294FC5F8FCE6}"/>
              </a:ext>
            </a:extLst>
          </p:cNvPr>
          <p:cNvPicPr>
            <a:picLocks noGrp="1" noChangeAspect="1"/>
          </p:cNvPicPr>
          <p:nvPr>
            <p:ph idx="4294967295"/>
          </p:nvPr>
        </p:nvPicPr>
        <p:blipFill>
          <a:blip r:embed="rId2"/>
          <a:stretch>
            <a:fillRect/>
          </a:stretch>
        </p:blipFill>
        <p:spPr>
          <a:xfrm>
            <a:off x="819150" y="793056"/>
            <a:ext cx="6038850" cy="4255194"/>
          </a:xfrm>
          <a:prstGeom prst="rect">
            <a:avLst/>
          </a:prstGeom>
        </p:spPr>
      </p:pic>
      <p:pic>
        <p:nvPicPr>
          <p:cNvPr id="6" name="Picture 5">
            <a:extLst>
              <a:ext uri="{FF2B5EF4-FFF2-40B4-BE49-F238E27FC236}">
                <a16:creationId xmlns:a16="http://schemas.microsoft.com/office/drawing/2014/main" id="{11D97B63-14C0-3346-7389-57A3CD252E77}"/>
              </a:ext>
            </a:extLst>
          </p:cNvPr>
          <p:cNvPicPr>
            <a:picLocks noChangeAspect="1"/>
          </p:cNvPicPr>
          <p:nvPr/>
        </p:nvPicPr>
        <p:blipFill>
          <a:blip r:embed="rId3"/>
          <a:stretch>
            <a:fillRect/>
          </a:stretch>
        </p:blipFill>
        <p:spPr>
          <a:xfrm>
            <a:off x="7324725" y="971551"/>
            <a:ext cx="3371850" cy="3200399"/>
          </a:xfrm>
          <a:prstGeom prst="rect">
            <a:avLst/>
          </a:prstGeom>
        </p:spPr>
      </p:pic>
    </p:spTree>
    <p:extLst>
      <p:ext uri="{BB962C8B-B14F-4D97-AF65-F5344CB8AC3E}">
        <p14:creationId xmlns:p14="http://schemas.microsoft.com/office/powerpoint/2010/main" val="291187899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342D4-AEA3-73D9-893F-18EE9347021B}"/>
              </a:ext>
            </a:extLst>
          </p:cNvPr>
          <p:cNvSpPr>
            <a:spLocks noGrp="1"/>
          </p:cNvSpPr>
          <p:nvPr>
            <p:ph type="title"/>
          </p:nvPr>
        </p:nvSpPr>
        <p:spPr/>
        <p:txBody>
          <a:bodyPr/>
          <a:lstStyle/>
          <a:p>
            <a:r>
              <a:rPr lang="en-US" dirty="0"/>
              <a:t>Secure XOR Propagation Delay</a:t>
            </a:r>
          </a:p>
        </p:txBody>
      </p:sp>
      <p:sp>
        <p:nvSpPr>
          <p:cNvPr id="3" name="Content Placeholder 2">
            <a:extLst>
              <a:ext uri="{FF2B5EF4-FFF2-40B4-BE49-F238E27FC236}">
                <a16:creationId xmlns:a16="http://schemas.microsoft.com/office/drawing/2014/main" id="{6018273F-1658-515A-C69C-BC72C0F8EC36}"/>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D7B3207E-BBBF-2904-8848-1C43858FE9BD}"/>
              </a:ext>
            </a:extLst>
          </p:cNvPr>
          <p:cNvPicPr>
            <a:picLocks noChangeAspect="1"/>
          </p:cNvPicPr>
          <p:nvPr/>
        </p:nvPicPr>
        <p:blipFill>
          <a:blip r:embed="rId2"/>
          <a:stretch>
            <a:fillRect/>
          </a:stretch>
        </p:blipFill>
        <p:spPr>
          <a:xfrm>
            <a:off x="577516" y="1812758"/>
            <a:ext cx="11357809" cy="4604084"/>
          </a:xfrm>
          <a:prstGeom prst="rect">
            <a:avLst/>
          </a:prstGeom>
        </p:spPr>
      </p:pic>
    </p:spTree>
    <p:extLst>
      <p:ext uri="{BB962C8B-B14F-4D97-AF65-F5344CB8AC3E}">
        <p14:creationId xmlns:p14="http://schemas.microsoft.com/office/powerpoint/2010/main" val="345681140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3220E4-DF89-3422-BC8A-E08D769B0997}"/>
              </a:ext>
            </a:extLst>
          </p:cNvPr>
          <p:cNvSpPr>
            <a:spLocks noGrp="1"/>
          </p:cNvSpPr>
          <p:nvPr>
            <p:ph type="title"/>
          </p:nvPr>
        </p:nvSpPr>
        <p:spPr>
          <a:xfrm>
            <a:off x="913775" y="618518"/>
            <a:ext cx="10364451" cy="1097988"/>
          </a:xfrm>
        </p:spPr>
        <p:txBody>
          <a:bodyPr/>
          <a:lstStyle/>
          <a:p>
            <a:r>
              <a:rPr lang="en-US" dirty="0"/>
              <a:t>Secure XOR Average Power</a:t>
            </a:r>
          </a:p>
        </p:txBody>
      </p:sp>
      <p:pic>
        <p:nvPicPr>
          <p:cNvPr id="4" name="Content Placeholder 3">
            <a:extLst>
              <a:ext uri="{FF2B5EF4-FFF2-40B4-BE49-F238E27FC236}">
                <a16:creationId xmlns:a16="http://schemas.microsoft.com/office/drawing/2014/main" id="{675FFDEE-DF7D-BB31-5A8E-B50A3715B155}"/>
              </a:ext>
            </a:extLst>
          </p:cNvPr>
          <p:cNvPicPr>
            <a:picLocks noGrp="1" noChangeAspect="1"/>
          </p:cNvPicPr>
          <p:nvPr>
            <p:ph idx="1"/>
          </p:nvPr>
        </p:nvPicPr>
        <p:blipFill>
          <a:blip r:embed="rId2"/>
          <a:stretch>
            <a:fillRect/>
          </a:stretch>
        </p:blipFill>
        <p:spPr>
          <a:xfrm>
            <a:off x="401052" y="1604211"/>
            <a:ext cx="11502189" cy="4924926"/>
          </a:xfrm>
          <a:prstGeom prst="rect">
            <a:avLst/>
          </a:prstGeom>
        </p:spPr>
      </p:pic>
    </p:spTree>
    <p:extLst>
      <p:ext uri="{BB962C8B-B14F-4D97-AF65-F5344CB8AC3E}">
        <p14:creationId xmlns:p14="http://schemas.microsoft.com/office/powerpoint/2010/main" val="67472916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A86896-4558-2A30-93D7-6172325179F5}"/>
              </a:ext>
            </a:extLst>
          </p:cNvPr>
          <p:cNvSpPr>
            <a:spLocks noGrp="1"/>
          </p:cNvSpPr>
          <p:nvPr>
            <p:ph type="title"/>
          </p:nvPr>
        </p:nvSpPr>
        <p:spPr>
          <a:xfrm>
            <a:off x="913775" y="618518"/>
            <a:ext cx="10364451" cy="1130072"/>
          </a:xfrm>
        </p:spPr>
        <p:txBody>
          <a:bodyPr/>
          <a:lstStyle/>
          <a:p>
            <a:r>
              <a:rPr lang="en-US" dirty="0"/>
              <a:t>Secure XOR Layout DRC</a:t>
            </a:r>
          </a:p>
        </p:txBody>
      </p:sp>
      <p:pic>
        <p:nvPicPr>
          <p:cNvPr id="4" name="Content Placeholder 3">
            <a:extLst>
              <a:ext uri="{FF2B5EF4-FFF2-40B4-BE49-F238E27FC236}">
                <a16:creationId xmlns:a16="http://schemas.microsoft.com/office/drawing/2014/main" id="{A681D2A1-9D01-2B61-18D5-E5F3CCD1529A}"/>
              </a:ext>
            </a:extLst>
          </p:cNvPr>
          <p:cNvPicPr>
            <a:picLocks noGrp="1" noChangeAspect="1"/>
          </p:cNvPicPr>
          <p:nvPr>
            <p:ph idx="1"/>
          </p:nvPr>
        </p:nvPicPr>
        <p:blipFill>
          <a:blip r:embed="rId2"/>
          <a:stretch>
            <a:fillRect/>
          </a:stretch>
        </p:blipFill>
        <p:spPr>
          <a:xfrm>
            <a:off x="2666703" y="2071743"/>
            <a:ext cx="6858594" cy="3859102"/>
          </a:xfrm>
          <a:prstGeom prst="rect">
            <a:avLst/>
          </a:prstGeom>
        </p:spPr>
      </p:pic>
    </p:spTree>
    <p:extLst>
      <p:ext uri="{BB962C8B-B14F-4D97-AF65-F5344CB8AC3E}">
        <p14:creationId xmlns:p14="http://schemas.microsoft.com/office/powerpoint/2010/main" val="329304403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318BE-0BD0-5E9B-DAD3-CC6CCE11C334}"/>
              </a:ext>
            </a:extLst>
          </p:cNvPr>
          <p:cNvSpPr>
            <a:spLocks noGrp="1"/>
          </p:cNvSpPr>
          <p:nvPr>
            <p:ph type="title"/>
          </p:nvPr>
        </p:nvSpPr>
        <p:spPr>
          <a:xfrm>
            <a:off x="913775" y="112295"/>
            <a:ext cx="10364451" cy="2102399"/>
          </a:xfrm>
        </p:spPr>
        <p:txBody>
          <a:bodyPr/>
          <a:lstStyle/>
          <a:p>
            <a:r>
              <a:rPr lang="en-US" dirty="0"/>
              <a:t>Secure XOR Layout LVS</a:t>
            </a:r>
          </a:p>
        </p:txBody>
      </p:sp>
      <p:pic>
        <p:nvPicPr>
          <p:cNvPr id="4" name="Content Placeholder 3">
            <a:extLst>
              <a:ext uri="{FF2B5EF4-FFF2-40B4-BE49-F238E27FC236}">
                <a16:creationId xmlns:a16="http://schemas.microsoft.com/office/drawing/2014/main" id="{2CE174F9-42FF-3ECC-98CC-0C2B29B090BA}"/>
              </a:ext>
            </a:extLst>
          </p:cNvPr>
          <p:cNvPicPr>
            <a:picLocks noGrp="1" noChangeAspect="1"/>
          </p:cNvPicPr>
          <p:nvPr>
            <p:ph idx="1"/>
          </p:nvPr>
        </p:nvPicPr>
        <p:blipFill>
          <a:blip r:embed="rId2"/>
          <a:stretch>
            <a:fillRect/>
          </a:stretch>
        </p:blipFill>
        <p:spPr>
          <a:xfrm>
            <a:off x="2666703" y="2071743"/>
            <a:ext cx="6858594" cy="3859102"/>
          </a:xfrm>
          <a:prstGeom prst="rect">
            <a:avLst/>
          </a:prstGeom>
        </p:spPr>
      </p:pic>
    </p:spTree>
    <p:extLst>
      <p:ext uri="{BB962C8B-B14F-4D97-AF65-F5344CB8AC3E}">
        <p14:creationId xmlns:p14="http://schemas.microsoft.com/office/powerpoint/2010/main" val="58797045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2961BB-1389-8909-A792-4A3C85D12515}"/>
              </a:ext>
            </a:extLst>
          </p:cNvPr>
          <p:cNvSpPr>
            <a:spLocks noGrp="1"/>
          </p:cNvSpPr>
          <p:nvPr>
            <p:ph type="title"/>
          </p:nvPr>
        </p:nvSpPr>
        <p:spPr>
          <a:xfrm>
            <a:off x="913775" y="618517"/>
            <a:ext cx="10364451" cy="905483"/>
          </a:xfrm>
        </p:spPr>
        <p:txBody>
          <a:bodyPr/>
          <a:lstStyle/>
          <a:p>
            <a:r>
              <a:rPr lang="en-US" dirty="0"/>
              <a:t>Secure XNOR Schematic</a:t>
            </a:r>
          </a:p>
        </p:txBody>
      </p:sp>
      <p:pic>
        <p:nvPicPr>
          <p:cNvPr id="4" name="Content Placeholder 3">
            <a:extLst>
              <a:ext uri="{FF2B5EF4-FFF2-40B4-BE49-F238E27FC236}">
                <a16:creationId xmlns:a16="http://schemas.microsoft.com/office/drawing/2014/main" id="{BB9297F7-A33C-2FDB-7BE0-D4B5768CE517}"/>
              </a:ext>
            </a:extLst>
          </p:cNvPr>
          <p:cNvPicPr>
            <a:picLocks noGrp="1" noChangeAspect="1"/>
          </p:cNvPicPr>
          <p:nvPr>
            <p:ph idx="1"/>
          </p:nvPr>
        </p:nvPicPr>
        <p:blipFill>
          <a:blip r:embed="rId2"/>
          <a:stretch>
            <a:fillRect/>
          </a:stretch>
        </p:blipFill>
        <p:spPr>
          <a:xfrm>
            <a:off x="240632" y="1379538"/>
            <a:ext cx="11951368" cy="5342104"/>
          </a:xfrm>
          <a:prstGeom prst="rect">
            <a:avLst/>
          </a:prstGeom>
        </p:spPr>
      </p:pic>
    </p:spTree>
    <p:extLst>
      <p:ext uri="{BB962C8B-B14F-4D97-AF65-F5344CB8AC3E}">
        <p14:creationId xmlns:p14="http://schemas.microsoft.com/office/powerpoint/2010/main" val="49764992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EE7A2-04C4-3885-0525-A00981314018}"/>
              </a:ext>
            </a:extLst>
          </p:cNvPr>
          <p:cNvSpPr>
            <a:spLocks noGrp="1"/>
          </p:cNvSpPr>
          <p:nvPr>
            <p:ph type="title"/>
          </p:nvPr>
        </p:nvSpPr>
        <p:spPr>
          <a:xfrm>
            <a:off x="3093269" y="768350"/>
            <a:ext cx="10515600" cy="79733"/>
          </a:xfrm>
        </p:spPr>
        <p:txBody>
          <a:bodyPr>
            <a:normAutofit fontScale="90000"/>
          </a:bodyPr>
          <a:lstStyle/>
          <a:p>
            <a:r>
              <a:rPr lang="en-US" sz="3000" dirty="0"/>
              <a:t>Secure XNOR Waveform and truth table</a:t>
            </a:r>
          </a:p>
        </p:txBody>
      </p:sp>
      <p:sp>
        <p:nvSpPr>
          <p:cNvPr id="7" name="Text Placeholder 6">
            <a:extLst>
              <a:ext uri="{FF2B5EF4-FFF2-40B4-BE49-F238E27FC236}">
                <a16:creationId xmlns:a16="http://schemas.microsoft.com/office/drawing/2014/main" id="{E23AC9CA-0C2C-6C23-5379-EC2A16F9300F}"/>
              </a:ext>
            </a:extLst>
          </p:cNvPr>
          <p:cNvSpPr>
            <a:spLocks noGrp="1"/>
          </p:cNvSpPr>
          <p:nvPr>
            <p:ph type="body" idx="1"/>
          </p:nvPr>
        </p:nvSpPr>
        <p:spPr>
          <a:xfrm>
            <a:off x="1012824" y="5686426"/>
            <a:ext cx="10750551" cy="1047750"/>
          </a:xfrm>
        </p:spPr>
        <p:txBody>
          <a:bodyPr>
            <a:normAutofit fontScale="92500" lnSpcReduction="10000"/>
          </a:bodyPr>
          <a:lstStyle/>
          <a:p>
            <a:r>
              <a:rPr lang="en-US" dirty="0">
                <a:solidFill>
                  <a:schemeClr val="tx1"/>
                </a:solidFill>
              </a:rPr>
              <a:t>When the logic level of K is 0, we get the output as XNOR = , which is the expected output of XNOR gate.</a:t>
            </a:r>
          </a:p>
          <a:p>
            <a:r>
              <a:rPr lang="en-US" dirty="0">
                <a:solidFill>
                  <a:schemeClr val="tx1"/>
                </a:solidFill>
              </a:rPr>
              <a:t>Whereas, if K = 1, the output will not provide the expected values of XNOR gate.</a:t>
            </a:r>
          </a:p>
        </p:txBody>
      </p:sp>
      <p:pic>
        <p:nvPicPr>
          <p:cNvPr id="4" name="Content Placeholder 3">
            <a:extLst>
              <a:ext uri="{FF2B5EF4-FFF2-40B4-BE49-F238E27FC236}">
                <a16:creationId xmlns:a16="http://schemas.microsoft.com/office/drawing/2014/main" id="{9525243A-065B-3A5B-5D56-F850D14F71DF}"/>
              </a:ext>
            </a:extLst>
          </p:cNvPr>
          <p:cNvPicPr>
            <a:picLocks noGrp="1" noChangeAspect="1"/>
          </p:cNvPicPr>
          <p:nvPr>
            <p:ph idx="4294967295"/>
          </p:nvPr>
        </p:nvPicPr>
        <p:blipFill>
          <a:blip r:embed="rId2"/>
          <a:stretch>
            <a:fillRect/>
          </a:stretch>
        </p:blipFill>
        <p:spPr>
          <a:xfrm>
            <a:off x="255230" y="1028701"/>
            <a:ext cx="7545388" cy="4387492"/>
          </a:xfrm>
          <a:prstGeom prst="rect">
            <a:avLst/>
          </a:prstGeom>
        </p:spPr>
      </p:pic>
      <p:pic>
        <p:nvPicPr>
          <p:cNvPr id="6" name="Picture 5">
            <a:extLst>
              <a:ext uri="{FF2B5EF4-FFF2-40B4-BE49-F238E27FC236}">
                <a16:creationId xmlns:a16="http://schemas.microsoft.com/office/drawing/2014/main" id="{43512F66-4FBD-C15B-E53B-DCC3EBF00D63}"/>
              </a:ext>
            </a:extLst>
          </p:cNvPr>
          <p:cNvPicPr>
            <a:picLocks noChangeAspect="1"/>
          </p:cNvPicPr>
          <p:nvPr/>
        </p:nvPicPr>
        <p:blipFill>
          <a:blip r:embed="rId3"/>
          <a:stretch>
            <a:fillRect/>
          </a:stretch>
        </p:blipFill>
        <p:spPr>
          <a:xfrm>
            <a:off x="8410575" y="1118316"/>
            <a:ext cx="3352800" cy="3657600"/>
          </a:xfrm>
          <a:prstGeom prst="rect">
            <a:avLst/>
          </a:prstGeom>
        </p:spPr>
      </p:pic>
    </p:spTree>
    <p:extLst>
      <p:ext uri="{BB962C8B-B14F-4D97-AF65-F5344CB8AC3E}">
        <p14:creationId xmlns:p14="http://schemas.microsoft.com/office/powerpoint/2010/main" val="235375191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B869ED-B13C-A273-41EE-DC8EC7117B64}"/>
              </a:ext>
            </a:extLst>
          </p:cNvPr>
          <p:cNvSpPr>
            <a:spLocks noGrp="1"/>
          </p:cNvSpPr>
          <p:nvPr>
            <p:ph type="title"/>
          </p:nvPr>
        </p:nvSpPr>
        <p:spPr>
          <a:xfrm>
            <a:off x="913775" y="618517"/>
            <a:ext cx="10364451" cy="937567"/>
          </a:xfrm>
        </p:spPr>
        <p:txBody>
          <a:bodyPr/>
          <a:lstStyle/>
          <a:p>
            <a:r>
              <a:rPr lang="en-US" dirty="0"/>
              <a:t>Secure XNOR Propagation Delay</a:t>
            </a:r>
          </a:p>
        </p:txBody>
      </p:sp>
      <p:pic>
        <p:nvPicPr>
          <p:cNvPr id="4" name="Content Placeholder 3">
            <a:extLst>
              <a:ext uri="{FF2B5EF4-FFF2-40B4-BE49-F238E27FC236}">
                <a16:creationId xmlns:a16="http://schemas.microsoft.com/office/drawing/2014/main" id="{90479E59-64C5-FBFE-B0C1-61F60E51C404}"/>
              </a:ext>
            </a:extLst>
          </p:cNvPr>
          <p:cNvPicPr>
            <a:picLocks noGrp="1" noChangeAspect="1"/>
          </p:cNvPicPr>
          <p:nvPr>
            <p:ph idx="1"/>
          </p:nvPr>
        </p:nvPicPr>
        <p:blipFill>
          <a:blip r:embed="rId2"/>
          <a:stretch>
            <a:fillRect/>
          </a:stretch>
        </p:blipFill>
        <p:spPr>
          <a:xfrm>
            <a:off x="513346" y="1427163"/>
            <a:ext cx="11405937" cy="4989512"/>
          </a:xfrm>
          <a:prstGeom prst="rect">
            <a:avLst/>
          </a:prstGeom>
        </p:spPr>
      </p:pic>
    </p:spTree>
    <p:extLst>
      <p:ext uri="{BB962C8B-B14F-4D97-AF65-F5344CB8AC3E}">
        <p14:creationId xmlns:p14="http://schemas.microsoft.com/office/powerpoint/2010/main" val="71448857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8FF9B-F0A5-CA0F-8CAF-FBF6BB3FCB40}"/>
              </a:ext>
            </a:extLst>
          </p:cNvPr>
          <p:cNvSpPr>
            <a:spLocks noGrp="1"/>
          </p:cNvSpPr>
          <p:nvPr>
            <p:ph type="title"/>
          </p:nvPr>
        </p:nvSpPr>
        <p:spPr>
          <a:xfrm>
            <a:off x="913775" y="618517"/>
            <a:ext cx="10364451" cy="1130071"/>
          </a:xfrm>
        </p:spPr>
        <p:txBody>
          <a:bodyPr/>
          <a:lstStyle/>
          <a:p>
            <a:r>
              <a:rPr lang="en-US" dirty="0"/>
              <a:t>Secure XNOR Average Power</a:t>
            </a:r>
          </a:p>
        </p:txBody>
      </p:sp>
      <p:sp>
        <p:nvSpPr>
          <p:cNvPr id="3" name="Content Placeholder 2">
            <a:extLst>
              <a:ext uri="{FF2B5EF4-FFF2-40B4-BE49-F238E27FC236}">
                <a16:creationId xmlns:a16="http://schemas.microsoft.com/office/drawing/2014/main" id="{8BDF3EC4-9C5E-B8DD-62D1-8F66530578F0}"/>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E3B8799D-DC4A-13C3-0F21-FDEC23D0BD5C}"/>
              </a:ext>
            </a:extLst>
          </p:cNvPr>
          <p:cNvPicPr>
            <a:picLocks noChangeAspect="1"/>
          </p:cNvPicPr>
          <p:nvPr/>
        </p:nvPicPr>
        <p:blipFill>
          <a:blip r:embed="rId2"/>
          <a:stretch>
            <a:fillRect/>
          </a:stretch>
        </p:blipFill>
        <p:spPr>
          <a:xfrm>
            <a:off x="1058779" y="1748588"/>
            <a:ext cx="10106525" cy="4042611"/>
          </a:xfrm>
          <a:prstGeom prst="rect">
            <a:avLst/>
          </a:prstGeom>
        </p:spPr>
      </p:pic>
    </p:spTree>
    <p:extLst>
      <p:ext uri="{BB962C8B-B14F-4D97-AF65-F5344CB8AC3E}">
        <p14:creationId xmlns:p14="http://schemas.microsoft.com/office/powerpoint/2010/main" val="34423188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C9985-A5A0-97B4-986C-38199502D058}"/>
              </a:ext>
            </a:extLst>
          </p:cNvPr>
          <p:cNvSpPr>
            <a:spLocks noGrp="1"/>
          </p:cNvSpPr>
          <p:nvPr>
            <p:ph type="title"/>
          </p:nvPr>
        </p:nvSpPr>
        <p:spPr/>
        <p:txBody>
          <a:bodyPr/>
          <a:lstStyle/>
          <a:p>
            <a:r>
              <a:rPr lang="en-US" dirty="0"/>
              <a:t>Objective </a:t>
            </a:r>
          </a:p>
        </p:txBody>
      </p:sp>
      <p:sp>
        <p:nvSpPr>
          <p:cNvPr id="3" name="Content Placeholder 2">
            <a:extLst>
              <a:ext uri="{FF2B5EF4-FFF2-40B4-BE49-F238E27FC236}">
                <a16:creationId xmlns:a16="http://schemas.microsoft.com/office/drawing/2014/main" id="{29A8713F-D006-5E95-591D-83E8725B03F1}"/>
              </a:ext>
            </a:extLst>
          </p:cNvPr>
          <p:cNvSpPr>
            <a:spLocks noGrp="1"/>
          </p:cNvSpPr>
          <p:nvPr>
            <p:ph sz="quarter" idx="13"/>
          </p:nvPr>
        </p:nvSpPr>
        <p:spPr/>
        <p:txBody>
          <a:bodyPr>
            <a:normAutofit/>
          </a:bodyPr>
          <a:lstStyle/>
          <a:p>
            <a:pPr marL="0" indent="0" algn="just">
              <a:buNone/>
            </a:pPr>
            <a:r>
              <a:rPr lang="en-US" sz="2000" dirty="0"/>
              <a:t>When the chips enter in the supply chain of IC, they can be attacked by the hackers through reverse engineering to access the design or specific secrets from a design. Many logic encryption techniques have been applied by the researchers to protect hardware from piracy but those methods increase some circuit parameters like area, power, delay, and energy . In our circuits, these disadvantages were eliminated. Area, power, delay, and energy are reduced by an average of42.94%, 37.37%, 26.79%, and 50.96% respectively in the proposed encrypted key gates. Moreover, other logic encryption methods have a constant output like as logic high (1) or logic low (0) whereas our proposed gates don’t provide any continuous or constant output which helps to prevent piracy. Without the correct key, the attacker will not be able to access the circuit netlist by reverse engineering because a Trojan will not be inserted into the netlist’s internal node.</a:t>
            </a:r>
          </a:p>
        </p:txBody>
      </p:sp>
    </p:spTree>
    <p:extLst>
      <p:ext uri="{BB962C8B-B14F-4D97-AF65-F5344CB8AC3E}">
        <p14:creationId xmlns:p14="http://schemas.microsoft.com/office/powerpoint/2010/main" val="242558572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710F7E-3596-DF29-3309-C4DF96C48E1B}"/>
              </a:ext>
            </a:extLst>
          </p:cNvPr>
          <p:cNvSpPr>
            <a:spLocks noGrp="1"/>
          </p:cNvSpPr>
          <p:nvPr>
            <p:ph type="title"/>
          </p:nvPr>
        </p:nvSpPr>
        <p:spPr>
          <a:xfrm>
            <a:off x="913775" y="618517"/>
            <a:ext cx="10364451" cy="969651"/>
          </a:xfrm>
        </p:spPr>
        <p:txBody>
          <a:bodyPr/>
          <a:lstStyle/>
          <a:p>
            <a:r>
              <a:rPr lang="en-US" dirty="0"/>
              <a:t>Secure XNOR Layout DRC</a:t>
            </a:r>
          </a:p>
        </p:txBody>
      </p:sp>
      <p:pic>
        <p:nvPicPr>
          <p:cNvPr id="4" name="Content Placeholder 3">
            <a:extLst>
              <a:ext uri="{FF2B5EF4-FFF2-40B4-BE49-F238E27FC236}">
                <a16:creationId xmlns:a16="http://schemas.microsoft.com/office/drawing/2014/main" id="{633F3B2E-1E48-C1C5-9B0A-33203D171CE4}"/>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171575" y="1888145"/>
            <a:ext cx="8792281" cy="4351338"/>
          </a:xfrm>
          <a:prstGeom prst="rect">
            <a:avLst/>
          </a:prstGeom>
        </p:spPr>
      </p:pic>
    </p:spTree>
    <p:extLst>
      <p:ext uri="{BB962C8B-B14F-4D97-AF65-F5344CB8AC3E}">
        <p14:creationId xmlns:p14="http://schemas.microsoft.com/office/powerpoint/2010/main" val="153153609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A8FF9-97A3-B42A-F2CF-1EB0D40001DB}"/>
              </a:ext>
            </a:extLst>
          </p:cNvPr>
          <p:cNvSpPr>
            <a:spLocks noGrp="1"/>
          </p:cNvSpPr>
          <p:nvPr>
            <p:ph type="title"/>
          </p:nvPr>
        </p:nvSpPr>
        <p:spPr/>
        <p:txBody>
          <a:bodyPr/>
          <a:lstStyle/>
          <a:p>
            <a:r>
              <a:rPr lang="en-US" dirty="0"/>
              <a:t>Secure XNOR Layout LVS</a:t>
            </a:r>
          </a:p>
        </p:txBody>
      </p:sp>
      <p:sp>
        <p:nvSpPr>
          <p:cNvPr id="3" name="Content Placeholder 2">
            <a:extLst>
              <a:ext uri="{FF2B5EF4-FFF2-40B4-BE49-F238E27FC236}">
                <a16:creationId xmlns:a16="http://schemas.microsoft.com/office/drawing/2014/main" id="{7672E5E4-2FF8-C43E-9B76-269AA23E05CD}"/>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ECB7F334-52B3-69A6-9A79-E3BB1B9AD0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0422" y="1925053"/>
            <a:ext cx="11598960" cy="4764505"/>
          </a:xfrm>
          <a:prstGeom prst="rect">
            <a:avLst/>
          </a:prstGeom>
        </p:spPr>
      </p:pic>
    </p:spTree>
    <p:extLst>
      <p:ext uri="{BB962C8B-B14F-4D97-AF65-F5344CB8AC3E}">
        <p14:creationId xmlns:p14="http://schemas.microsoft.com/office/powerpoint/2010/main" val="47842799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01CFFF-DF0F-A3B9-FC28-6E247BE9286C}"/>
              </a:ext>
            </a:extLst>
          </p:cNvPr>
          <p:cNvSpPr>
            <a:spLocks noGrp="1"/>
          </p:cNvSpPr>
          <p:nvPr>
            <p:ph type="title"/>
          </p:nvPr>
        </p:nvSpPr>
        <p:spPr/>
        <p:txBody>
          <a:bodyPr/>
          <a:lstStyle/>
          <a:p>
            <a:r>
              <a:rPr lang="en-US" dirty="0"/>
              <a:t>Future Aspects:</a:t>
            </a:r>
          </a:p>
        </p:txBody>
      </p:sp>
      <p:sp>
        <p:nvSpPr>
          <p:cNvPr id="3" name="Content Placeholder 2">
            <a:extLst>
              <a:ext uri="{FF2B5EF4-FFF2-40B4-BE49-F238E27FC236}">
                <a16:creationId xmlns:a16="http://schemas.microsoft.com/office/drawing/2014/main" id="{9F9CE280-7C73-F9F6-420F-F03D437DEA77}"/>
              </a:ext>
            </a:extLst>
          </p:cNvPr>
          <p:cNvSpPr>
            <a:spLocks noGrp="1"/>
          </p:cNvSpPr>
          <p:nvPr>
            <p:ph idx="1"/>
          </p:nvPr>
        </p:nvSpPr>
        <p:spPr/>
        <p:txBody>
          <a:bodyPr>
            <a:normAutofit/>
          </a:bodyPr>
          <a:lstStyle/>
          <a:p>
            <a:pPr marL="0" indent="0">
              <a:buNone/>
            </a:pPr>
            <a:r>
              <a:rPr lang="en-US" sz="2000" dirty="0"/>
              <a:t>Day by day, the necessity of hardware security is increasing because of the rise in intellectual property piracy. Therefore, the significance of logic encryption to protect circuits as well as specific secrets of design is increasing rapidly. Though, the proposed methodology for logic encryption is executed here for some simple logic gates (OR, AND, NOR, NAND, XOR, XNOR) designed with CMOS, it can be used for various complex circuits for maintaining the privacy along with efficient designing of circuits.</a:t>
            </a:r>
            <a:br>
              <a:rPr lang="en-US" sz="2000" dirty="0"/>
            </a:br>
            <a:r>
              <a:rPr lang="en-US" sz="2000" dirty="0"/>
              <a:t> </a:t>
            </a:r>
            <a:br>
              <a:rPr lang="en-US" sz="2000" dirty="0"/>
            </a:br>
            <a:endParaRPr lang="en-US" sz="2000" dirty="0"/>
          </a:p>
        </p:txBody>
      </p:sp>
    </p:spTree>
    <p:extLst>
      <p:ext uri="{BB962C8B-B14F-4D97-AF65-F5344CB8AC3E}">
        <p14:creationId xmlns:p14="http://schemas.microsoft.com/office/powerpoint/2010/main" val="25490477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81592-5AB5-7CF5-AC21-287D161F9510}"/>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6EBF0F85-50E1-CC8B-FEC8-26F052057448}"/>
              </a:ext>
            </a:extLst>
          </p:cNvPr>
          <p:cNvSpPr>
            <a:spLocks noGrp="1"/>
          </p:cNvSpPr>
          <p:nvPr>
            <p:ph idx="1"/>
          </p:nvPr>
        </p:nvSpPr>
        <p:spPr/>
        <p:txBody>
          <a:bodyPr/>
          <a:lstStyle/>
          <a:p>
            <a:pPr marL="0" indent="0">
              <a:buNone/>
            </a:pPr>
            <a:br>
              <a:rPr lang="en-US" sz="2800" kern="100" dirty="0">
                <a:effectLst/>
                <a:latin typeface="Calibri" panose="020F0502020204030204" pitchFamily="34" charset="0"/>
                <a:ea typeface="Calibri" panose="020F0502020204030204" pitchFamily="34" charset="0"/>
                <a:cs typeface="Times New Roman" panose="02020603050405020304" pitchFamily="18" charset="0"/>
              </a:rPr>
            </a:br>
            <a:r>
              <a:rPr lang="en-US" sz="2000" kern="100" dirty="0">
                <a:effectLst/>
                <a:latin typeface="Calibri" panose="020F0502020204030204" pitchFamily="34" charset="0"/>
                <a:ea typeface="Calibri" panose="020F0502020204030204" pitchFamily="34" charset="0"/>
                <a:cs typeface="Times New Roman" panose="02020603050405020304" pitchFamily="18" charset="0"/>
              </a:rPr>
              <a:t>In this project, a new topology for CMOS gates at the transistor level is designed regarding the necessity of hardware security. The gates have an efficient structure to prevent intellectual property piracy,</a:t>
            </a:r>
            <a:r>
              <a:rPr lang="en-US" sz="2000" kern="100" dirty="0">
                <a:solidFill>
                  <a:srgbClr val="000000"/>
                </a:solidFill>
                <a:effectLst/>
                <a:latin typeface="MinionPro-Regular"/>
                <a:ea typeface="Calibri" panose="020F0502020204030204" pitchFamily="34" charset="0"/>
                <a:cs typeface="Times New Roman" panose="02020603050405020304" pitchFamily="18" charset="0"/>
              </a:rPr>
              <a:t> </a:t>
            </a:r>
            <a:r>
              <a:rPr lang="en-US" sz="2000" kern="100" dirty="0">
                <a:effectLst/>
                <a:latin typeface="Calibri" panose="020F0502020204030204" pitchFamily="34" charset="0"/>
                <a:ea typeface="Calibri" panose="020F0502020204030204" pitchFamily="34" charset="0"/>
                <a:cs typeface="Times New Roman" panose="02020603050405020304" pitchFamily="18" charset="0"/>
              </a:rPr>
              <a:t>IC counterfeiting and reverse engineering. It was also observed that the proposed circuits reduce the area, delay, save power and energy compared to the existing methodologies of logic encryption. Thus, a trade-off between circuit performance for security purpose and design efficiency is ensured.</a:t>
            </a:r>
            <a:br>
              <a:rPr lang="en-US" sz="2000" kern="100" dirty="0">
                <a:effectLst/>
                <a:latin typeface="Calibri" panose="020F0502020204030204" pitchFamily="34" charset="0"/>
                <a:ea typeface="Calibri" panose="020F0502020204030204" pitchFamily="34" charset="0"/>
                <a:cs typeface="Times New Roman" panose="02020603050405020304" pitchFamily="18" charset="0"/>
              </a:rPr>
            </a:br>
            <a:endParaRPr lang="en-US" sz="2000" dirty="0"/>
          </a:p>
        </p:txBody>
      </p:sp>
    </p:spTree>
    <p:extLst>
      <p:ext uri="{BB962C8B-B14F-4D97-AF65-F5344CB8AC3E}">
        <p14:creationId xmlns:p14="http://schemas.microsoft.com/office/powerpoint/2010/main" val="229632096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58151B-B110-29B4-D20F-BDB136D1350E}"/>
              </a:ext>
            </a:extLst>
          </p:cNvPr>
          <p:cNvSpPr>
            <a:spLocks noGrp="1"/>
          </p:cNvSpPr>
          <p:nvPr>
            <p:ph type="title"/>
          </p:nvPr>
        </p:nvSpPr>
        <p:spPr>
          <a:xfrm>
            <a:off x="838200" y="1171575"/>
            <a:ext cx="10515600" cy="519113"/>
          </a:xfrm>
        </p:spPr>
        <p:txBody>
          <a:bodyPr>
            <a:normAutofit fontScale="90000"/>
          </a:bodyPr>
          <a:lstStyle/>
          <a:p>
            <a:r>
              <a:rPr lang="en-US"/>
              <a:t>Reference:</a:t>
            </a:r>
            <a:br>
              <a:rPr lang="en-US" dirty="0"/>
            </a:br>
            <a:endParaRPr lang="en-US" dirty="0"/>
          </a:p>
        </p:txBody>
      </p:sp>
      <p:sp>
        <p:nvSpPr>
          <p:cNvPr id="3" name="Content Placeholder 2">
            <a:extLst>
              <a:ext uri="{FF2B5EF4-FFF2-40B4-BE49-F238E27FC236}">
                <a16:creationId xmlns:a16="http://schemas.microsoft.com/office/drawing/2014/main" id="{EA01AFE0-DC70-5C66-C00D-01111A6453DF}"/>
              </a:ext>
            </a:extLst>
          </p:cNvPr>
          <p:cNvSpPr>
            <a:spLocks noGrp="1"/>
          </p:cNvSpPr>
          <p:nvPr>
            <p:ph idx="1"/>
          </p:nvPr>
        </p:nvSpPr>
        <p:spPr/>
        <p:txBody>
          <a:bodyPr/>
          <a:lstStyle/>
          <a:p>
            <a:pPr marL="0" indent="0">
              <a:buNone/>
            </a:pPr>
            <a:r>
              <a:rPr lang="en-US" sz="2800" kern="100" dirty="0">
                <a:solidFill>
                  <a:schemeClr val="accent1">
                    <a:lumMod val="75000"/>
                  </a:schemeClr>
                </a:solidFill>
                <a:effectLst/>
                <a:latin typeface="Calibri" panose="020F0502020204030204" pitchFamily="34" charset="0"/>
                <a:ea typeface="Calibri" panose="020F0502020204030204" pitchFamily="34" charset="0"/>
                <a:cs typeface="Times New Roman" panose="02020603050405020304" pitchFamily="18" charset="0"/>
              </a:rPr>
              <a:t>Chandra, S.S., Kannan, R.J., Balaji, B.S. </a:t>
            </a:r>
            <a:r>
              <a:rPr lang="en-US" sz="2800" i="1" kern="100" dirty="0">
                <a:solidFill>
                  <a:schemeClr val="accent1">
                    <a:lumMod val="75000"/>
                  </a:schemeClr>
                </a:solidFill>
                <a:effectLst/>
                <a:latin typeface="Calibri" panose="020F0502020204030204" pitchFamily="34" charset="0"/>
                <a:ea typeface="Calibri" panose="020F0502020204030204" pitchFamily="34" charset="0"/>
                <a:cs typeface="Times New Roman" panose="02020603050405020304" pitchFamily="18" charset="0"/>
              </a:rPr>
              <a:t>et al.</a:t>
            </a:r>
            <a:r>
              <a:rPr lang="en-US" sz="2800" kern="100" dirty="0">
                <a:solidFill>
                  <a:schemeClr val="accent1">
                    <a:lumMod val="75000"/>
                  </a:schemeClr>
                </a:solidFill>
                <a:effectLst/>
                <a:latin typeface="Calibri" panose="020F0502020204030204" pitchFamily="34" charset="0"/>
                <a:ea typeface="Calibri" panose="020F0502020204030204" pitchFamily="34" charset="0"/>
                <a:cs typeface="Times New Roman" panose="02020603050405020304" pitchFamily="18" charset="0"/>
              </a:rPr>
              <a:t> Efficient design and analysis of secure CMOS logic through logic encryption. </a:t>
            </a:r>
            <a:r>
              <a:rPr lang="en-US" sz="2800" i="1" kern="100" dirty="0">
                <a:solidFill>
                  <a:schemeClr val="accent1">
                    <a:lumMod val="75000"/>
                  </a:schemeClr>
                </a:solidFill>
                <a:effectLst/>
                <a:latin typeface="Calibri" panose="020F0502020204030204" pitchFamily="34" charset="0"/>
                <a:ea typeface="Calibri" panose="020F0502020204030204" pitchFamily="34" charset="0"/>
                <a:cs typeface="Times New Roman" panose="02020603050405020304" pitchFamily="18" charset="0"/>
              </a:rPr>
              <a:t>Sci Rep</a:t>
            </a:r>
            <a:r>
              <a:rPr lang="en-US" sz="2800" kern="100" dirty="0">
                <a:solidFill>
                  <a:schemeClr val="accent1">
                    <a:lumMod val="75000"/>
                  </a:schemeClr>
                </a:solidFill>
                <a:effectLst/>
                <a:latin typeface="Calibri" panose="020F0502020204030204" pitchFamily="34" charset="0"/>
                <a:ea typeface="Calibri" panose="020F0502020204030204" pitchFamily="34" charset="0"/>
                <a:cs typeface="Times New Roman" panose="02020603050405020304" pitchFamily="18" charset="0"/>
              </a:rPr>
              <a:t> 13, 1145 (2023). https://doi.org/10.1038/s41598-023-28007-2</a:t>
            </a:r>
            <a:endParaRPr lang="en-US" dirty="0">
              <a:solidFill>
                <a:schemeClr val="accent1">
                  <a:lumMod val="75000"/>
                </a:schemeClr>
              </a:solidFill>
            </a:endParaRPr>
          </a:p>
        </p:txBody>
      </p:sp>
    </p:spTree>
    <p:extLst>
      <p:ext uri="{BB962C8B-B14F-4D97-AF65-F5344CB8AC3E}">
        <p14:creationId xmlns:p14="http://schemas.microsoft.com/office/powerpoint/2010/main" val="412137545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21640-0323-1A80-227C-D0148EE890F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97A6E50-349C-F500-F8B3-CA5EAB7AAF9A}"/>
              </a:ext>
            </a:extLst>
          </p:cNvPr>
          <p:cNvSpPr>
            <a:spLocks noGrp="1"/>
          </p:cNvSpPr>
          <p:nvPr>
            <p:ph idx="1"/>
          </p:nvPr>
        </p:nvSpPr>
        <p:spPr>
          <a:xfrm>
            <a:off x="838200" y="2495551"/>
            <a:ext cx="10515600" cy="3681412"/>
          </a:xfrm>
        </p:spPr>
        <p:txBody>
          <a:bodyPr>
            <a:normAutofit/>
          </a:bodyPr>
          <a:lstStyle/>
          <a:p>
            <a:pPr marL="0" indent="0" algn="ctr">
              <a:buNone/>
            </a:pPr>
            <a:r>
              <a:rPr lang="en-US" sz="10000" dirty="0"/>
              <a:t>THANK YOU</a:t>
            </a:r>
          </a:p>
        </p:txBody>
      </p:sp>
    </p:spTree>
    <p:extLst>
      <p:ext uri="{BB962C8B-B14F-4D97-AF65-F5344CB8AC3E}">
        <p14:creationId xmlns:p14="http://schemas.microsoft.com/office/powerpoint/2010/main" val="9174309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28FCCA-6454-BD59-6999-BEDAEF555DF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4131EDC-4792-FDB5-81AF-CA84C0FED348}"/>
              </a:ext>
            </a:extLst>
          </p:cNvPr>
          <p:cNvSpPr>
            <a:spLocks noGrp="1"/>
          </p:cNvSpPr>
          <p:nvPr>
            <p:ph sz="quarter" idx="13"/>
          </p:nvPr>
        </p:nvSpPr>
        <p:spPr/>
        <p:txBody>
          <a:bodyPr>
            <a:normAutofit/>
          </a:bodyPr>
          <a:lstStyle/>
          <a:p>
            <a:pPr marL="0" indent="0" algn="ctr">
              <a:buNone/>
            </a:pPr>
            <a:r>
              <a:rPr lang="en-US" sz="3200" dirty="0"/>
              <a:t>The proposed circuits and the schematic diagrams , layouts , truth tables, calculations and the comparison table with proper units are discussed here:</a:t>
            </a:r>
          </a:p>
        </p:txBody>
      </p:sp>
    </p:spTree>
    <p:extLst>
      <p:ext uri="{BB962C8B-B14F-4D97-AF65-F5344CB8AC3E}">
        <p14:creationId xmlns:p14="http://schemas.microsoft.com/office/powerpoint/2010/main" val="7518822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3F18D9B-EBBD-2347-5665-72CD875FF1C2}"/>
              </a:ext>
            </a:extLst>
          </p:cNvPr>
          <p:cNvSpPr>
            <a:spLocks noGrp="1"/>
          </p:cNvSpPr>
          <p:nvPr>
            <p:ph type="title"/>
          </p:nvPr>
        </p:nvSpPr>
        <p:spPr>
          <a:xfrm>
            <a:off x="838200" y="365125"/>
            <a:ext cx="10515600" cy="968375"/>
          </a:xfrm>
        </p:spPr>
        <p:txBody>
          <a:bodyPr/>
          <a:lstStyle/>
          <a:p>
            <a:r>
              <a:rPr lang="en-US" dirty="0"/>
              <a:t>Secured NAND Schematic</a:t>
            </a:r>
          </a:p>
        </p:txBody>
      </p:sp>
      <p:pic>
        <p:nvPicPr>
          <p:cNvPr id="11" name="Content Placeholder 10">
            <a:extLst>
              <a:ext uri="{FF2B5EF4-FFF2-40B4-BE49-F238E27FC236}">
                <a16:creationId xmlns:a16="http://schemas.microsoft.com/office/drawing/2014/main" id="{EE20D6F9-1A56-E80E-1EA6-B2066FF24A10}"/>
              </a:ext>
            </a:extLst>
          </p:cNvPr>
          <p:cNvPicPr>
            <a:picLocks noGrp="1" noChangeAspect="1"/>
          </p:cNvPicPr>
          <p:nvPr>
            <p:ph sz="half" idx="1"/>
          </p:nvPr>
        </p:nvPicPr>
        <p:blipFill>
          <a:blip r:embed="rId2" cstate="print">
            <a:extLst>
              <a:ext uri="{28A0092B-C50C-407E-A947-70E740481C1C}">
                <a14:useLocalDpi xmlns:a14="http://schemas.microsoft.com/office/drawing/2010/main" val="0"/>
              </a:ext>
            </a:extLst>
          </a:blip>
          <a:stretch>
            <a:fillRect/>
          </a:stretch>
        </p:blipFill>
        <p:spPr>
          <a:xfrm>
            <a:off x="100014" y="1333500"/>
            <a:ext cx="11872912" cy="5159375"/>
          </a:xfrm>
          <a:prstGeom prst="rect">
            <a:avLst/>
          </a:prstGeom>
        </p:spPr>
      </p:pic>
    </p:spTree>
    <p:extLst>
      <p:ext uri="{BB962C8B-B14F-4D97-AF65-F5344CB8AC3E}">
        <p14:creationId xmlns:p14="http://schemas.microsoft.com/office/powerpoint/2010/main" val="18062646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57634B-06AA-1AE3-6E92-5B6D35A10912}"/>
              </a:ext>
            </a:extLst>
          </p:cNvPr>
          <p:cNvSpPr>
            <a:spLocks noGrp="1"/>
          </p:cNvSpPr>
          <p:nvPr>
            <p:ph type="ctrTitle"/>
          </p:nvPr>
        </p:nvSpPr>
        <p:spPr>
          <a:xfrm>
            <a:off x="1524000" y="481602"/>
            <a:ext cx="9144000" cy="303314"/>
          </a:xfrm>
        </p:spPr>
        <p:txBody>
          <a:bodyPr>
            <a:normAutofit fontScale="90000"/>
          </a:bodyPr>
          <a:lstStyle/>
          <a:p>
            <a:r>
              <a:rPr lang="en-US" sz="4400" kern="100" dirty="0">
                <a:effectLst/>
                <a:latin typeface="Calibri" panose="020F0502020204030204" pitchFamily="34" charset="0"/>
                <a:ea typeface="Calibri" panose="020F0502020204030204" pitchFamily="34" charset="0"/>
                <a:cs typeface="Times New Roman" panose="02020603050405020304" pitchFamily="18" charset="0"/>
              </a:rPr>
              <a:t>Secure NAND Waveform and truth table</a:t>
            </a:r>
            <a:endParaRPr lang="en-US" dirty="0"/>
          </a:p>
        </p:txBody>
      </p:sp>
      <p:sp>
        <p:nvSpPr>
          <p:cNvPr id="7" name="Subtitle 6">
            <a:extLst>
              <a:ext uri="{FF2B5EF4-FFF2-40B4-BE49-F238E27FC236}">
                <a16:creationId xmlns:a16="http://schemas.microsoft.com/office/drawing/2014/main" id="{AC1A1C23-12EC-70C4-56DC-3AA70DF4224F}"/>
              </a:ext>
            </a:extLst>
          </p:cNvPr>
          <p:cNvSpPr>
            <a:spLocks noGrp="1"/>
          </p:cNvSpPr>
          <p:nvPr>
            <p:ph type="subTitle" idx="1"/>
          </p:nvPr>
        </p:nvSpPr>
        <p:spPr>
          <a:xfrm>
            <a:off x="1524000" y="5810864"/>
            <a:ext cx="9144000" cy="802993"/>
          </a:xfrm>
        </p:spPr>
        <p:txBody>
          <a:bodyPr>
            <a:normAutofit fontScale="70000" lnSpcReduction="20000"/>
          </a:bodyPr>
          <a:lstStyle/>
          <a:p>
            <a:r>
              <a:rPr lang="en-US" dirty="0"/>
              <a:t>When the logic level of K is 0, we get the output as NAND = , which is the expected output of NAND gate.</a:t>
            </a:r>
          </a:p>
          <a:p>
            <a:r>
              <a:rPr lang="en-US" dirty="0"/>
              <a:t>Whereas, if K = 1, the output will not provide the expected values of NAND gate.</a:t>
            </a:r>
          </a:p>
        </p:txBody>
      </p:sp>
      <p:pic>
        <p:nvPicPr>
          <p:cNvPr id="4" name="Content Placeholder 3">
            <a:extLst>
              <a:ext uri="{FF2B5EF4-FFF2-40B4-BE49-F238E27FC236}">
                <a16:creationId xmlns:a16="http://schemas.microsoft.com/office/drawing/2014/main" id="{FCB95DF0-0EB7-C1FC-4FDC-F33E92653D36}"/>
              </a:ext>
            </a:extLst>
          </p:cNvPr>
          <p:cNvPicPr>
            <a:picLocks noGrp="1" noChangeAspect="1"/>
          </p:cNvPicPr>
          <p:nvPr>
            <p:ph idx="4294967295"/>
          </p:nvPr>
        </p:nvPicPr>
        <p:blipFill>
          <a:blip r:embed="rId2" cstate="print">
            <a:extLst>
              <a:ext uri="{28A0092B-C50C-407E-A947-70E740481C1C}">
                <a14:useLocalDpi xmlns:a14="http://schemas.microsoft.com/office/drawing/2010/main" val="0"/>
              </a:ext>
            </a:extLst>
          </a:blip>
          <a:stretch>
            <a:fillRect/>
          </a:stretch>
        </p:blipFill>
        <p:spPr>
          <a:xfrm>
            <a:off x="319240" y="784916"/>
            <a:ext cx="8048625" cy="4560682"/>
          </a:xfrm>
          <a:prstGeom prst="rect">
            <a:avLst/>
          </a:prstGeom>
        </p:spPr>
      </p:pic>
      <p:pic>
        <p:nvPicPr>
          <p:cNvPr id="5" name="Picture 4">
            <a:extLst>
              <a:ext uri="{FF2B5EF4-FFF2-40B4-BE49-F238E27FC236}">
                <a16:creationId xmlns:a16="http://schemas.microsoft.com/office/drawing/2014/main" id="{56CA8707-1B53-24DF-021B-606DB7DA9187}"/>
              </a:ext>
            </a:extLst>
          </p:cNvPr>
          <p:cNvPicPr>
            <a:picLocks noChangeAspect="1"/>
          </p:cNvPicPr>
          <p:nvPr/>
        </p:nvPicPr>
        <p:blipFill>
          <a:blip r:embed="rId3"/>
          <a:stretch>
            <a:fillRect/>
          </a:stretch>
        </p:blipFill>
        <p:spPr>
          <a:xfrm>
            <a:off x="8367865" y="784916"/>
            <a:ext cx="2914650" cy="3695700"/>
          </a:xfrm>
          <a:prstGeom prst="rect">
            <a:avLst/>
          </a:prstGeom>
        </p:spPr>
      </p:pic>
    </p:spTree>
    <p:extLst>
      <p:ext uri="{BB962C8B-B14F-4D97-AF65-F5344CB8AC3E}">
        <p14:creationId xmlns:p14="http://schemas.microsoft.com/office/powerpoint/2010/main" val="12119658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655A6-06F2-F546-2BC1-9D9B4202805D}"/>
              </a:ext>
            </a:extLst>
          </p:cNvPr>
          <p:cNvSpPr>
            <a:spLocks noGrp="1"/>
          </p:cNvSpPr>
          <p:nvPr>
            <p:ph type="title"/>
          </p:nvPr>
        </p:nvSpPr>
        <p:spPr>
          <a:xfrm>
            <a:off x="913775" y="381000"/>
            <a:ext cx="10364451" cy="1057275"/>
          </a:xfrm>
        </p:spPr>
        <p:txBody>
          <a:bodyPr/>
          <a:lstStyle/>
          <a:p>
            <a:r>
              <a:rPr lang="en-US" dirty="0"/>
              <a:t>Secure NAND Propagation Delay</a:t>
            </a:r>
          </a:p>
        </p:txBody>
      </p:sp>
      <p:pic>
        <p:nvPicPr>
          <p:cNvPr id="4" name="Content Placeholder 3">
            <a:extLst>
              <a:ext uri="{FF2B5EF4-FFF2-40B4-BE49-F238E27FC236}">
                <a16:creationId xmlns:a16="http://schemas.microsoft.com/office/drawing/2014/main" id="{901080B8-E92B-347E-11A7-4F1764900BC4}"/>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28601" y="1304925"/>
            <a:ext cx="11649074" cy="5267325"/>
          </a:xfrm>
          <a:prstGeom prst="rect">
            <a:avLst/>
          </a:prstGeom>
        </p:spPr>
      </p:pic>
    </p:spTree>
    <p:extLst>
      <p:ext uri="{BB962C8B-B14F-4D97-AF65-F5344CB8AC3E}">
        <p14:creationId xmlns:p14="http://schemas.microsoft.com/office/powerpoint/2010/main" val="3079090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0505C9-916E-037D-C26C-19D35271BBA3}"/>
              </a:ext>
            </a:extLst>
          </p:cNvPr>
          <p:cNvSpPr>
            <a:spLocks noGrp="1"/>
          </p:cNvSpPr>
          <p:nvPr>
            <p:ph type="title"/>
          </p:nvPr>
        </p:nvSpPr>
        <p:spPr>
          <a:xfrm>
            <a:off x="913775" y="-171450"/>
            <a:ext cx="10364451" cy="1343025"/>
          </a:xfrm>
        </p:spPr>
        <p:txBody>
          <a:bodyPr/>
          <a:lstStyle/>
          <a:p>
            <a:r>
              <a:rPr lang="en-US" dirty="0"/>
              <a:t>Secure NAND Average Power</a:t>
            </a:r>
          </a:p>
        </p:txBody>
      </p:sp>
      <p:pic>
        <p:nvPicPr>
          <p:cNvPr id="4" name="Content Placeholder 3">
            <a:extLst>
              <a:ext uri="{FF2B5EF4-FFF2-40B4-BE49-F238E27FC236}">
                <a16:creationId xmlns:a16="http://schemas.microsoft.com/office/drawing/2014/main" id="{3B3D3E2D-B832-79B6-436F-F0DC9ED79971}"/>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61937" y="971550"/>
            <a:ext cx="11668125" cy="5438774"/>
          </a:xfrm>
          <a:prstGeom prst="rect">
            <a:avLst/>
          </a:prstGeom>
        </p:spPr>
      </p:pic>
    </p:spTree>
    <p:extLst>
      <p:ext uri="{BB962C8B-B14F-4D97-AF65-F5344CB8AC3E}">
        <p14:creationId xmlns:p14="http://schemas.microsoft.com/office/powerpoint/2010/main" val="949377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640</TotalTime>
  <Words>1088</Words>
  <Application>Microsoft Office PowerPoint</Application>
  <PresentationFormat>Widescreen</PresentationFormat>
  <Paragraphs>71</Paragraphs>
  <Slides>45</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45</vt:i4>
      </vt:variant>
    </vt:vector>
  </HeadingPairs>
  <TitlesOfParts>
    <vt:vector size="51" baseType="lpstr">
      <vt:lpstr>Aptos Narrow</vt:lpstr>
      <vt:lpstr>Arial</vt:lpstr>
      <vt:lpstr>Calibri</vt:lpstr>
      <vt:lpstr>Calibri Light</vt:lpstr>
      <vt:lpstr>MinionPro-Regular</vt:lpstr>
      <vt:lpstr>Office Theme</vt:lpstr>
      <vt:lpstr>SECURE  CMOS  LOGIC THROUGH  LOGIC ENCRYPTION</vt:lpstr>
      <vt:lpstr>PowerPoint Presentation</vt:lpstr>
      <vt:lpstr>Introduction</vt:lpstr>
      <vt:lpstr>Objective </vt:lpstr>
      <vt:lpstr>PowerPoint Presentation</vt:lpstr>
      <vt:lpstr>Secured NAND Schematic</vt:lpstr>
      <vt:lpstr>Secure NAND Waveform and truth table</vt:lpstr>
      <vt:lpstr>Secure NAND Propagation Delay</vt:lpstr>
      <vt:lpstr>Secure NAND Average Power</vt:lpstr>
      <vt:lpstr>Secure NAND Layout DRC</vt:lpstr>
      <vt:lpstr>Secure NAND Layout LVS</vt:lpstr>
      <vt:lpstr>Secure AND Schematic</vt:lpstr>
      <vt:lpstr>Secure AND Waveform and truth table</vt:lpstr>
      <vt:lpstr>Secure AND propagation delay</vt:lpstr>
      <vt:lpstr>Secure AND Average Power</vt:lpstr>
      <vt:lpstr>Secure AND Layout DRC</vt:lpstr>
      <vt:lpstr>Secure AND Layout LVS</vt:lpstr>
      <vt:lpstr> Secure NOR Schematic </vt:lpstr>
      <vt:lpstr>Secure NOR Waveform and truth table</vt:lpstr>
      <vt:lpstr>Secure NOR Propagation Delay</vt:lpstr>
      <vt:lpstr>Secure NOR Average Power</vt:lpstr>
      <vt:lpstr>Secure NOR Layout DRC</vt:lpstr>
      <vt:lpstr>Secure NOR Layout LVS</vt:lpstr>
      <vt:lpstr>Secure OR Schematic</vt:lpstr>
      <vt:lpstr>Secure OR Waveform and truth table</vt:lpstr>
      <vt:lpstr>Secure OR Propagation Delay</vt:lpstr>
      <vt:lpstr>Secure OR Average Power</vt:lpstr>
      <vt:lpstr>Secure OR Layout DRC</vt:lpstr>
      <vt:lpstr>Secure OR Layout LVS</vt:lpstr>
      <vt:lpstr>Secure XOR Schematic</vt:lpstr>
      <vt:lpstr>Secure XOR Waveform and truth table</vt:lpstr>
      <vt:lpstr>Secure XOR Propagation Delay</vt:lpstr>
      <vt:lpstr>Secure XOR Average Power</vt:lpstr>
      <vt:lpstr>Secure XOR Layout DRC</vt:lpstr>
      <vt:lpstr>Secure XOR Layout LVS</vt:lpstr>
      <vt:lpstr>Secure XNOR Schematic</vt:lpstr>
      <vt:lpstr>Secure XNOR Waveform and truth table</vt:lpstr>
      <vt:lpstr>Secure XNOR Propagation Delay</vt:lpstr>
      <vt:lpstr>Secure XNOR Average Power</vt:lpstr>
      <vt:lpstr>Secure XNOR Layout DRC</vt:lpstr>
      <vt:lpstr>Secure XNOR Layout LVS</vt:lpstr>
      <vt:lpstr>Future Aspects:</vt:lpstr>
      <vt:lpstr>Conclusion:</vt:lpstr>
      <vt:lpstr>Reference: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Sumaia Ritu</dc:creator>
  <cp:lastModifiedBy>Sumaia Ritu</cp:lastModifiedBy>
  <cp:revision>6</cp:revision>
  <dcterms:created xsi:type="dcterms:W3CDTF">2023-08-18T18:31:27Z</dcterms:created>
  <dcterms:modified xsi:type="dcterms:W3CDTF">2023-08-21T16:56:07Z</dcterms:modified>
</cp:coreProperties>
</file>